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7" r:id="rId9"/>
    <p:sldId id="273" r:id="rId10"/>
    <p:sldId id="266" r:id="rId11"/>
    <p:sldId id="269" r:id="rId12"/>
    <p:sldId id="274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90" autoAdjust="0"/>
  </p:normalViewPr>
  <p:slideViewPr>
    <p:cSldViewPr>
      <p:cViewPr varScale="1">
        <p:scale>
          <a:sx n="55" d="100"/>
          <a:sy n="55" d="100"/>
        </p:scale>
        <p:origin x="-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874" y="306199"/>
            <a:ext cx="7221072" cy="1425669"/>
          </a:xfrm>
          <a:noFill/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9108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27" y="1970974"/>
            <a:ext cx="6982946" cy="38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525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49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90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921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AmadeusAP" panose="04000500000000000000" pitchFamily="8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madeusAP" panose="04000500000000000000" pitchFamily="82" charset="0"/>
              </a:defRPr>
            </a:lvl1pPr>
            <a:lvl2pPr>
              <a:defRPr sz="2800">
                <a:latin typeface="AmadeusAP" panose="04000500000000000000" pitchFamily="82" charset="0"/>
              </a:defRPr>
            </a:lvl2pPr>
            <a:lvl3pPr>
              <a:defRPr sz="2800">
                <a:latin typeface="AmadeusAP" panose="04000500000000000000" pitchFamily="82" charset="0"/>
              </a:defRPr>
            </a:lvl3pPr>
            <a:lvl4pPr>
              <a:defRPr sz="2800">
                <a:latin typeface="AmadeusAP" panose="04000500000000000000" pitchFamily="82" charset="0"/>
              </a:defRPr>
            </a:lvl4pPr>
            <a:lvl5pPr>
              <a:defRPr sz="2800">
                <a:latin typeface="AmadeusAP" panose="04000500000000000000" pitchFamily="8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9" y="1217613"/>
            <a:ext cx="7355542" cy="381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4229" y="174627"/>
            <a:ext cx="7355542" cy="38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928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  <a:latin typeface="EFN Dokument" panose="00000400000000000000" pitchFamily="2" charset="0"/>
                <a:cs typeface="EFN Dokument" panose="0000040000000000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EFN Dokument" panose="00000400000000000000" pitchFamily="2" charset="0"/>
                <a:cs typeface="EFN Dokument" panose="00000400000000000000" pitchFamily="2" charset="0"/>
              </a:defRPr>
            </a:lvl1pPr>
            <a:lvl2pPr>
              <a:defRPr sz="2800">
                <a:latin typeface="EFN Dokument" panose="00000400000000000000" pitchFamily="2" charset="0"/>
                <a:cs typeface="EFN Dokument" panose="00000400000000000000" pitchFamily="2" charset="0"/>
              </a:defRPr>
            </a:lvl2pPr>
            <a:lvl3pPr>
              <a:defRPr sz="2800">
                <a:latin typeface="EFN Dokument" panose="00000400000000000000" pitchFamily="2" charset="0"/>
                <a:cs typeface="EFN Dokument" panose="00000400000000000000" pitchFamily="2" charset="0"/>
              </a:defRPr>
            </a:lvl3pPr>
            <a:lvl4pPr>
              <a:defRPr sz="2800">
                <a:latin typeface="EFN Dokument" panose="00000400000000000000" pitchFamily="2" charset="0"/>
                <a:cs typeface="EFN Dokument" panose="00000400000000000000" pitchFamily="2" charset="0"/>
              </a:defRPr>
            </a:lvl4pPr>
            <a:lvl5pPr>
              <a:defRPr sz="2800">
                <a:latin typeface="EFN Dokument" panose="00000400000000000000" pitchFamily="2" charset="0"/>
                <a:cs typeface="EFN Dokument" panose="00000400000000000000" pitchFamily="2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3"/>
            <a:ext cx="9144000" cy="381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1408113"/>
            <a:ext cx="6867525" cy="381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23" t="-31250" r="10023" b="663"/>
          <a:stretch/>
        </p:blipFill>
        <p:spPr>
          <a:xfrm rot="16200000">
            <a:off x="-2965077" y="3193677"/>
            <a:ext cx="6158753" cy="4975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83" t="-16472" r="5881" b="-35294"/>
          <a:stretch/>
        </p:blipFill>
        <p:spPr>
          <a:xfrm rot="16200000">
            <a:off x="5869642" y="3166781"/>
            <a:ext cx="6239436" cy="57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892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47" y="1709739"/>
            <a:ext cx="727486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846" y="4589464"/>
            <a:ext cx="727486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16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47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77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89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182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64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229" y="365127"/>
            <a:ext cx="7355542" cy="1006474"/>
          </a:xfrm>
          <a:prstGeom prst="rect">
            <a:avLst/>
          </a:prstGeom>
          <a:solidFill>
            <a:srgbClr val="A81C2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заголовкїа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059" y="1825625"/>
            <a:ext cx="73555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456F-28DA-488E-A40F-BECBADE88BB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7BD-4301-4835-90A5-97FD71A86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2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EFN Dokument" panose="00000400000000000000" pitchFamily="2" charset="0"/>
          <a:ea typeface="+mj-ea"/>
          <a:cs typeface="EFN Dokument" panose="000004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FN Dokument" panose="00000400000000000000" pitchFamily="2" charset="0"/>
          <a:ea typeface="+mn-ea"/>
          <a:cs typeface="EFN Dokument" panose="000004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FN Dokument" panose="00000400000000000000" pitchFamily="2" charset="0"/>
          <a:ea typeface="+mn-ea"/>
          <a:cs typeface="EFN Dokument" panose="000004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FN Dokument" panose="00000400000000000000" pitchFamily="2" charset="0"/>
          <a:ea typeface="+mn-ea"/>
          <a:cs typeface="EFN Dokument" panose="000004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FN Dokument" panose="00000400000000000000" pitchFamily="2" charset="0"/>
          <a:ea typeface="+mn-ea"/>
          <a:cs typeface="EFN Dokument" panose="000004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FN Dokument" panose="00000400000000000000" pitchFamily="2" charset="0"/>
          <a:ea typeface="+mn-ea"/>
          <a:cs typeface="EFN Dokument" panose="000004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714620"/>
            <a:ext cx="7221072" cy="364333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«Нам есть, кем гордиться и есть, что хранить»…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Авторы:</a:t>
            </a:r>
            <a:b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200" b="1" dirty="0" err="1" smtClean="0">
                <a:solidFill>
                  <a:srgbClr val="C00000"/>
                </a:solidFill>
                <a:latin typeface="Monotype Corsiva" pitchFamily="66" charset="0"/>
              </a:rPr>
              <a:t>Меркушина</a:t>
            </a: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 Ю.А.</a:t>
            </a:r>
            <a:b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Еременко Н.Ю.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Костанай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2021 год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14290"/>
            <a:ext cx="7500990" cy="20843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 smtClean="0"/>
              <a:t>Cовет</a:t>
            </a:r>
            <a:r>
              <a:rPr lang="ru-RU" sz="1400" dirty="0" smtClean="0"/>
              <a:t> матерей Ассамблеи народа Казахстана </a:t>
            </a:r>
            <a:r>
              <a:rPr lang="ru-RU" sz="1400" dirty="0" err="1" smtClean="0"/>
              <a:t>Костанайской</a:t>
            </a:r>
            <a:r>
              <a:rPr lang="ru-RU" sz="1400" dirty="0" smtClean="0"/>
              <a:t> области,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Филиал АО «НЦПК «</a:t>
            </a:r>
            <a:r>
              <a:rPr lang="ru-RU" sz="1400" dirty="0" err="1" smtClean="0"/>
              <a:t>Өрлеу</a:t>
            </a:r>
            <a:r>
              <a:rPr lang="ru-RU" sz="1400" dirty="0" smtClean="0"/>
              <a:t>» ИПК ПР по </a:t>
            </a:r>
            <a:r>
              <a:rPr lang="ru-RU" sz="1400" dirty="0" err="1" smtClean="0"/>
              <a:t>Костанайской</a:t>
            </a:r>
            <a:r>
              <a:rPr lang="ru-RU" sz="1400" dirty="0" smtClean="0"/>
              <a:t> области»,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Областная Библиотека для детей и юношества им. И. </a:t>
            </a:r>
            <a:r>
              <a:rPr lang="ru-RU" sz="1400" dirty="0" err="1" smtClean="0"/>
              <a:t>Алтынсарина</a:t>
            </a:r>
            <a:r>
              <a:rPr lang="ru-RU" sz="1400" dirty="0" smtClean="0"/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КГУ «Железнодорожная общеобразовательная школа отдела образования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Карасуского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района» Управления образования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области</a:t>
            </a:r>
          </a:p>
          <a:p>
            <a:r>
              <a:rPr lang="ru-RU" b="1" dirty="0" smtClean="0"/>
              <a:t>Сетевой телекоммуникационный проект с международным участием «Семейные Реликвии»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Qwerty\Desktop\65af68b8d857f18a19594fcd1aa71d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7" name="TextBox 6"/>
          <p:cNvSpPr txBox="1"/>
          <p:nvPr/>
        </p:nvSpPr>
        <p:spPr>
          <a:xfrm>
            <a:off x="1357290" y="1214422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Красота украинского орнамента на рушниках вышитых прабабушкой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Qwerty\Desktop\СР\IMG-20211121-WA0026.jpg"/>
          <p:cNvPicPr>
            <a:picLocks noChangeAspect="1" noChangeArrowheads="1"/>
          </p:cNvPicPr>
          <p:nvPr/>
        </p:nvPicPr>
        <p:blipFill>
          <a:blip r:embed="rId3"/>
          <a:srcRect t="27734" b="21875"/>
          <a:stretch>
            <a:fillRect/>
          </a:stretch>
        </p:blipFill>
        <p:spPr bwMode="auto">
          <a:xfrm>
            <a:off x="4601905" y="2500306"/>
            <a:ext cx="3256219" cy="291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C:\Users\Qwerty\Desktop\СР\IMG-20211121-WA0027.jpg"/>
          <p:cNvPicPr>
            <a:picLocks noChangeAspect="1" noChangeArrowheads="1"/>
          </p:cNvPicPr>
          <p:nvPr/>
        </p:nvPicPr>
        <p:blipFill>
          <a:blip r:embed="rId4"/>
          <a:srcRect l="14415" t="28958" r="11454" b="27026"/>
          <a:stretch>
            <a:fillRect/>
          </a:stretch>
        </p:blipFill>
        <p:spPr bwMode="auto">
          <a:xfrm>
            <a:off x="1285852" y="2214554"/>
            <a:ext cx="3143272" cy="331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Qwerty\Desktop\65af68b8d857f18a19594fcd1aa71d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2050" name="Picture 2" descr="C:\Users\Qwerty\Desktop\СР\IMG-20211121-WA0020в.jpg"/>
          <p:cNvPicPr>
            <a:picLocks noChangeAspect="1" noChangeArrowheads="1"/>
          </p:cNvPicPr>
          <p:nvPr/>
        </p:nvPicPr>
        <p:blipFill>
          <a:blip r:embed="rId3"/>
          <a:srcRect t="29862" b="9723"/>
          <a:stretch>
            <a:fillRect/>
          </a:stretch>
        </p:blipFill>
        <p:spPr bwMode="auto">
          <a:xfrm>
            <a:off x="4071934" y="2285992"/>
            <a:ext cx="372369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Qwerty\Desktop\СР\IMG-20211121-WA0019.jpg"/>
          <p:cNvPicPr>
            <a:picLocks noChangeAspect="1" noChangeArrowheads="1"/>
          </p:cNvPicPr>
          <p:nvPr/>
        </p:nvPicPr>
        <p:blipFill>
          <a:blip r:embed="rId4"/>
          <a:srcRect l="7325" t="5492" r="12100"/>
          <a:stretch>
            <a:fillRect/>
          </a:stretch>
        </p:blipFill>
        <p:spPr bwMode="auto">
          <a:xfrm>
            <a:off x="1357290" y="1410364"/>
            <a:ext cx="2643206" cy="413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werty\Desktop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928934"/>
            <a:ext cx="7730755" cy="36464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каждого человека есть свои реликвии: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кого-то –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драгоценности из дорогих металлов, предметы интерьера. А ценность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 – это дорогая нашему сердцу ручная работа прабабушки,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заботившейся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нас.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357166"/>
            <a:ext cx="5357850" cy="1643074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4300" b="1" dirty="0" smtClean="0">
                <a:solidFill>
                  <a:srgbClr val="C00000"/>
                </a:solidFill>
                <a:latin typeface="Monotype Corsiva" pitchFamily="66" charset="0"/>
              </a:rPr>
              <a:t>«Нам есть</a:t>
            </a:r>
            <a:r>
              <a:rPr lang="ru-RU" sz="4300" b="1" dirty="0" smtClean="0">
                <a:solidFill>
                  <a:srgbClr val="C00000"/>
                </a:solidFill>
                <a:latin typeface="Monotype Corsiva" pitchFamily="66" charset="0"/>
              </a:rPr>
              <a:t>, что </a:t>
            </a:r>
            <a:r>
              <a:rPr lang="ru-RU" sz="4300" b="1" dirty="0" smtClean="0">
                <a:solidFill>
                  <a:srgbClr val="C00000"/>
                </a:solidFill>
                <a:latin typeface="Monotype Corsiva" pitchFamily="66" charset="0"/>
              </a:rPr>
              <a:t>вспомнить </a:t>
            </a:r>
          </a:p>
          <a:p>
            <a:pPr algn="ctr"/>
            <a:r>
              <a:rPr lang="ru-RU" sz="4300" b="1" dirty="0" smtClean="0">
                <a:solidFill>
                  <a:srgbClr val="C00000"/>
                </a:solidFill>
                <a:latin typeface="Monotype Corsiva" pitchFamily="66" charset="0"/>
              </a:rPr>
              <a:t>и чем гордиться»…</a:t>
            </a:r>
            <a:endParaRPr lang="ru-RU" sz="43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werty\Desktop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smtClean="0">
                <a:solidFill>
                  <a:srgbClr val="C00000"/>
                </a:solidFill>
                <a:latin typeface="Monotype Corsiva" pitchFamily="66" charset="0"/>
              </a:rPr>
              <a:t>Используемые </a:t>
            </a:r>
            <a:br>
              <a:rPr lang="ru-RU" sz="480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smtClean="0">
                <a:solidFill>
                  <a:srgbClr val="C00000"/>
                </a:solidFill>
                <a:latin typeface="Monotype Corsiva" pitchFamily="66" charset="0"/>
              </a:rPr>
              <a:t>материалы: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1785926"/>
            <a:ext cx="6858000" cy="4500594"/>
          </a:xfrm>
        </p:spPr>
        <p:txBody>
          <a:bodyPr>
            <a:normAutofit fontScale="92500"/>
          </a:bodyPr>
          <a:lstStyle/>
          <a:p>
            <a:pPr algn="l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Фотоматериалы взяты из семейного архива Еременко Н.Ю., Меркушиной Ю.А .</a:t>
            </a:r>
          </a:p>
          <a:p>
            <a:pPr algn="l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 «Война в деревне»    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https://yandex.kz/images/search?text=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великая%20отечественная%20война%20в%20деревне%20украина&amp;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tabbar&amp;pos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=2&amp;img_url=https%3A%2F%2Fsun95.userapi.com%2Fimpf%2F2almDUrANaQhpSernIDjRaZKuGyTEqzAuAcN_w%2FloB986vaoBc.jpg%3Fsize%3D130x90%26quality%3D96%26sign%3De0a6cb930915b761dba143b441573d27%26type%3Dalbum&amp;rpt=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simage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Qwerty\Desktop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227779" cy="1600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Прабабушка…</a:t>
            </a:r>
            <a:endParaRPr lang="ru-RU" sz="4000" b="1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29058" y="714356"/>
            <a:ext cx="4629150" cy="535785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dirty="0" smtClean="0">
                <a:latin typeface="Monotype Corsiva" pitchFamily="66" charset="0"/>
              </a:rPr>
              <a:t>		Моя прабабушка… Как много испытаний выпало на судьбу этой женщины...</a:t>
            </a:r>
          </a:p>
          <a:p>
            <a:pPr algn="just">
              <a:buNone/>
            </a:pPr>
            <a:r>
              <a:rPr lang="ru-RU" sz="2400" dirty="0" smtClean="0">
                <a:latin typeface="Monotype Corsiva" pitchFamily="66" charset="0"/>
              </a:rPr>
              <a:t>		30-е годы </a:t>
            </a:r>
            <a:r>
              <a:rPr lang="en-US" sz="2400" dirty="0" smtClean="0">
                <a:latin typeface="Monotype Corsiva" pitchFamily="66" charset="0"/>
              </a:rPr>
              <a:t>XX </a:t>
            </a:r>
            <a:r>
              <a:rPr lang="ru-RU" sz="2400" dirty="0" smtClean="0">
                <a:latin typeface="Monotype Corsiva" pitchFamily="66" charset="0"/>
              </a:rPr>
              <a:t>столетия… Голод, тяжелое положение крестьян… Молодую семью моей прабабушки и родителей её мужа раскулачили и отправили в ссылку. Из всего имущества на ней остался лишь овчинный полушубок. Спустя два года её муж Федор вернулся в родную деревню. Узнав о возвращении мужа, собрав ему в подарок узелок сухарей, она помчалась к нему… Тяготы ссылки не прошли бесследно, Федор был сильно болен. Как много при встрече он хотел ей рассказать, но был уже поздний вечер, и свекровь не дала им поговорить, велев отложить разговор на завтра. Утром было уже поздно, Федор умер… </a:t>
            </a:r>
          </a:p>
          <a:p>
            <a:pPr>
              <a:buNone/>
            </a:pP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C:\Users\Qwerty\Desktop\СР\IMG-20211121-WA00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3407388" cy="44291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Qwerty\Desktop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7158" y="928670"/>
            <a:ext cx="4786346" cy="500066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latin typeface="Monotype Corsiva" pitchFamily="66" charset="0"/>
              </a:rPr>
              <a:t>Спустя несколько лет моя прабабушка связала свою судьбу с прадедушкой Василием Степановичем. К моменту начала войны у них уже было двое детей: трехлетний Иван и двухгодовалая Маруся. Деревня оказалась оккупированной немцами и все мирные  жители были вынуждены скрываться в соседнем селе. 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2052" name="Picture 4" descr="C:\Users\Qwerty\Desktop\СР\IMG-20211121-WA002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228288">
            <a:off x="5143504" y="1285860"/>
            <a:ext cx="3500214" cy="431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Qwerty\Desktop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fs3.fotoload.ru/f/0219/1550309212/c6831b2c76.jpg"/>
          <p:cNvPicPr>
            <a:picLocks noChangeAspect="1" noChangeArrowheads="1"/>
          </p:cNvPicPr>
          <p:nvPr/>
        </p:nvPicPr>
        <p:blipFill>
          <a:blip r:embed="rId3">
            <a:lum bright="6000" contrast="-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01090" cy="664371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Постоянный ужас войны, страх за жизнь своих детей ежеминутно сопровождали людей. Беда пришла и в нашу семью - умер Ванечка… </a:t>
            </a:r>
          </a:p>
          <a:p>
            <a:pPr>
              <a:spcBef>
                <a:spcPts val="600"/>
              </a:spcBef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spcBef>
                <a:spcPts val="600"/>
              </a:spcBef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spcBef>
                <a:spcPts val="600"/>
              </a:spcBef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spcBef>
                <a:spcPts val="600"/>
              </a:spcBef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spcBef>
                <a:spcPts val="600"/>
              </a:spcBef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spcBef>
                <a:spcPts val="600"/>
              </a:spcBef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spcBef>
                <a:spcPts val="600"/>
              </a:spcBef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spcBef>
                <a:spcPts val="600"/>
              </a:spcBef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spcBef>
                <a:spcPts val="600"/>
              </a:spcBef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spcBef>
                <a:spcPts val="600"/>
              </a:spcBef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spcBef>
                <a:spcPts val="600"/>
              </a:spcBef>
              <a:buNone/>
            </a:pPr>
            <a:r>
              <a:rPr lang="ru-RU" b="1" dirty="0" smtClean="0">
                <a:latin typeface="Monotype Corsiva" pitchFamily="66" charset="0"/>
              </a:rPr>
              <a:t>Из подручных средств сколотили маленький гроб и вдвоем с родственницей начали хоронить ребенка. Не успев даже закопать его, начался обстрел немцами. Бедные женщины ревели от горя, ужаса и страха…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000108"/>
            <a:ext cx="38862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Но рано или поздно все плохое заканчивается. У прабабушки родилось еще три дочери, но все эти годы она вспоминала и грустила о своем сыне. Чтобы немного отвлечься от тягот судьбы, прабабушка Таня вышивала.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Qwerty\Desktop\СР\IMG-20211121-WA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7147"/>
          <a:stretch>
            <a:fillRect/>
          </a:stretch>
        </p:blipFill>
        <p:spPr bwMode="auto">
          <a:xfrm>
            <a:off x="4423163" y="1785926"/>
            <a:ext cx="378083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Qwerty\Desktop\1621651164_12-phonoteka_org-p-fon-dlya-prezentatsii-narodnii-kostyum-19.jpg"/>
          <p:cNvPicPr>
            <a:picLocks noChangeAspect="1" noChangeArrowheads="1"/>
          </p:cNvPicPr>
          <p:nvPr/>
        </p:nvPicPr>
        <p:blipFill>
          <a:blip r:embed="rId2"/>
          <a:srcRect b="10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8992" y="0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Всю жизнь, в свободное от работы время прабабушка рукодельничала: 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08" y="2429194"/>
            <a:ext cx="6477122" cy="3643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Qwerty\Desktop\65af68b8d857f18a19594fcd1aa71d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7" name="TextBox 6"/>
          <p:cNvSpPr txBox="1"/>
          <p:nvPr/>
        </p:nvSpPr>
        <p:spPr>
          <a:xfrm>
            <a:off x="1357290" y="1214422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Красота украинского орнамента на постельном белье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Qwerty\Desktop\СР\IMG-20211121-WA00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643182"/>
            <a:ext cx="2786082" cy="224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357430"/>
            <a:ext cx="3898074" cy="315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Qwerty\Desktop\65af68b8d857f18a19594fcd1aa71d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Красота украинского орнамента на одежде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2785943" cy="3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071678"/>
            <a:ext cx="2957517" cy="317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Qwerty\Desktop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500042"/>
            <a:ext cx="7284104" cy="53197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AC1C31"/>
                </a:solidFill>
                <a:latin typeface="Monotype Corsiva" pitchFamily="66" charset="0"/>
              </a:rPr>
              <a:t>	Славяне издавна отводили рушнику большую честь и роль во многих обрядах, а особенно в обряде свадебном. </a:t>
            </a:r>
          </a:p>
          <a:p>
            <a:pPr algn="ctr">
              <a:buNone/>
            </a:pPr>
            <a:endParaRPr lang="ru-RU" b="1" dirty="0" smtClean="0">
              <a:solidFill>
                <a:srgbClr val="AC1C3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AC1C31"/>
                </a:solidFill>
                <a:latin typeface="Monotype Corsiva" pitchFamily="66" charset="0"/>
              </a:rPr>
              <a:t>	Перед венчанием жених и невеста делали свой первый совместный шаг, становясь на рушник, чтобы жили счастливо, душа в душу, в достатке. Поэтому бабушка позаботилась о том, чтобы каждая ее внучка имела собственный свадебный рушник, помнила и уважала национальные традиции своего рода.</a:t>
            </a:r>
            <a:endParaRPr lang="ru-RU" b="1" dirty="0">
              <a:solidFill>
                <a:srgbClr val="AC1C3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kr-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ukr-theme</Template>
  <TotalTime>339</TotalTime>
  <Words>311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ukr-theme</vt:lpstr>
      <vt:lpstr>«Нам есть, кем гордиться и есть, что хранить»…  Авторы: Меркушина Ю.А. Еременко Н.Ю.  Костанай, 2021 год</vt:lpstr>
      <vt:lpstr>Прабабушка…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Используемые  материалы: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«Семейные реликвии»</dc:title>
  <dc:creator>Пользователь Windows</dc:creator>
  <cp:lastModifiedBy>Пользователь Windows</cp:lastModifiedBy>
  <cp:revision>14</cp:revision>
  <dcterms:created xsi:type="dcterms:W3CDTF">2021-11-22T17:13:49Z</dcterms:created>
  <dcterms:modified xsi:type="dcterms:W3CDTF">2021-11-28T15:24:13Z</dcterms:modified>
</cp:coreProperties>
</file>