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77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72FDFA68-923A-4A9A-936F-8A783975C847}" type="datetimeFigureOut">
              <a:rPr lang="ru-RU" smtClean="0"/>
              <a:t>29.04.2021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65D25D-C362-44DE-9377-DB84A6610A6D}" type="slidenum">
              <a:rPr lang="ru-RU" smtClean="0"/>
              <a:t>‹#›</a:t>
            </a:fld>
            <a:endParaRPr lang="ru-RU"/>
          </a:p>
        </p:txBody>
      </p:sp>
    </p:spTree>
    <p:extLst>
      <p:ext uri="{BB962C8B-B14F-4D97-AF65-F5344CB8AC3E}">
        <p14:creationId xmlns:p14="http://schemas.microsoft.com/office/powerpoint/2010/main" val="4268386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2FDFA68-923A-4A9A-936F-8A783975C847}" type="datetimeFigureOut">
              <a:rPr lang="ru-RU" smtClean="0"/>
              <a:t>29.04.2021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65D25D-C362-44DE-9377-DB84A6610A6D}" type="slidenum">
              <a:rPr lang="ru-RU" smtClean="0"/>
              <a:t>‹#›</a:t>
            </a:fld>
            <a:endParaRPr lang="ru-RU"/>
          </a:p>
        </p:txBody>
      </p:sp>
    </p:spTree>
    <p:extLst>
      <p:ext uri="{BB962C8B-B14F-4D97-AF65-F5344CB8AC3E}">
        <p14:creationId xmlns:p14="http://schemas.microsoft.com/office/powerpoint/2010/main" val="17606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2FDFA68-923A-4A9A-936F-8A783975C847}" type="datetimeFigureOut">
              <a:rPr lang="ru-RU" smtClean="0"/>
              <a:t>29.04.2021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65D25D-C362-44DE-9377-DB84A6610A6D}"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30464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2FDFA68-923A-4A9A-936F-8A783975C847}" type="datetimeFigureOut">
              <a:rPr lang="ru-RU" smtClean="0"/>
              <a:t>29.04.2021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65D25D-C362-44DE-9377-DB84A6610A6D}" type="slidenum">
              <a:rPr lang="ru-RU" smtClean="0"/>
              <a:t>‹#›</a:t>
            </a:fld>
            <a:endParaRPr lang="ru-RU"/>
          </a:p>
        </p:txBody>
      </p:sp>
    </p:spTree>
    <p:extLst>
      <p:ext uri="{BB962C8B-B14F-4D97-AF65-F5344CB8AC3E}">
        <p14:creationId xmlns:p14="http://schemas.microsoft.com/office/powerpoint/2010/main" val="17272738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2FDFA68-923A-4A9A-936F-8A783975C847}" type="datetimeFigureOut">
              <a:rPr lang="ru-RU" smtClean="0"/>
              <a:t>29.04.2021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65D25D-C362-44DE-9377-DB84A6610A6D}"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416730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2FDFA68-923A-4A9A-936F-8A783975C847}" type="datetimeFigureOut">
              <a:rPr lang="ru-RU" smtClean="0"/>
              <a:t>29.04.2021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65D25D-C362-44DE-9377-DB84A6610A6D}" type="slidenum">
              <a:rPr lang="ru-RU" smtClean="0"/>
              <a:t>‹#›</a:t>
            </a:fld>
            <a:endParaRPr lang="ru-RU"/>
          </a:p>
        </p:txBody>
      </p:sp>
    </p:spTree>
    <p:extLst>
      <p:ext uri="{BB962C8B-B14F-4D97-AF65-F5344CB8AC3E}">
        <p14:creationId xmlns:p14="http://schemas.microsoft.com/office/powerpoint/2010/main" val="37840181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2FDFA68-923A-4A9A-936F-8A783975C847}" type="datetimeFigureOut">
              <a:rPr lang="ru-RU" smtClean="0"/>
              <a:t>29.04.2021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65D25D-C362-44DE-9377-DB84A6610A6D}" type="slidenum">
              <a:rPr lang="ru-RU" smtClean="0"/>
              <a:t>‹#›</a:t>
            </a:fld>
            <a:endParaRPr lang="ru-RU"/>
          </a:p>
        </p:txBody>
      </p:sp>
    </p:spTree>
    <p:extLst>
      <p:ext uri="{BB962C8B-B14F-4D97-AF65-F5344CB8AC3E}">
        <p14:creationId xmlns:p14="http://schemas.microsoft.com/office/powerpoint/2010/main" val="31937462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2FDFA68-923A-4A9A-936F-8A783975C847}" type="datetimeFigureOut">
              <a:rPr lang="ru-RU" smtClean="0"/>
              <a:t>29.04.2021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65D25D-C362-44DE-9377-DB84A6610A6D}" type="slidenum">
              <a:rPr lang="ru-RU" smtClean="0"/>
              <a:t>‹#›</a:t>
            </a:fld>
            <a:endParaRPr lang="ru-RU"/>
          </a:p>
        </p:txBody>
      </p:sp>
    </p:spTree>
    <p:extLst>
      <p:ext uri="{BB962C8B-B14F-4D97-AF65-F5344CB8AC3E}">
        <p14:creationId xmlns:p14="http://schemas.microsoft.com/office/powerpoint/2010/main" val="1120895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2FDFA68-923A-4A9A-936F-8A783975C847}" type="datetimeFigureOut">
              <a:rPr lang="ru-RU" smtClean="0"/>
              <a:t>29.04.2021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65D25D-C362-44DE-9377-DB84A6610A6D}" type="slidenum">
              <a:rPr lang="ru-RU" smtClean="0"/>
              <a:t>‹#›</a:t>
            </a:fld>
            <a:endParaRPr lang="ru-RU"/>
          </a:p>
        </p:txBody>
      </p:sp>
    </p:spTree>
    <p:extLst>
      <p:ext uri="{BB962C8B-B14F-4D97-AF65-F5344CB8AC3E}">
        <p14:creationId xmlns:p14="http://schemas.microsoft.com/office/powerpoint/2010/main" val="585408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2FDFA68-923A-4A9A-936F-8A783975C847}" type="datetimeFigureOut">
              <a:rPr lang="ru-RU" smtClean="0"/>
              <a:t>29.04.2021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B65D25D-C362-44DE-9377-DB84A6610A6D}" type="slidenum">
              <a:rPr lang="ru-RU" smtClean="0"/>
              <a:t>‹#›</a:t>
            </a:fld>
            <a:endParaRPr lang="ru-RU"/>
          </a:p>
        </p:txBody>
      </p:sp>
    </p:spTree>
    <p:extLst>
      <p:ext uri="{BB962C8B-B14F-4D97-AF65-F5344CB8AC3E}">
        <p14:creationId xmlns:p14="http://schemas.microsoft.com/office/powerpoint/2010/main" val="2351686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72FDFA68-923A-4A9A-936F-8A783975C847}" type="datetimeFigureOut">
              <a:rPr lang="ru-RU" smtClean="0"/>
              <a:t>29.04.2021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B65D25D-C362-44DE-9377-DB84A6610A6D}" type="slidenum">
              <a:rPr lang="ru-RU" smtClean="0"/>
              <a:t>‹#›</a:t>
            </a:fld>
            <a:endParaRPr lang="ru-RU"/>
          </a:p>
        </p:txBody>
      </p:sp>
    </p:spTree>
    <p:extLst>
      <p:ext uri="{BB962C8B-B14F-4D97-AF65-F5344CB8AC3E}">
        <p14:creationId xmlns:p14="http://schemas.microsoft.com/office/powerpoint/2010/main" val="2810028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72FDFA68-923A-4A9A-936F-8A783975C847}" type="datetimeFigureOut">
              <a:rPr lang="ru-RU" smtClean="0"/>
              <a:t>29.04.2021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B65D25D-C362-44DE-9377-DB84A6610A6D}" type="slidenum">
              <a:rPr lang="ru-RU" smtClean="0"/>
              <a:t>‹#›</a:t>
            </a:fld>
            <a:endParaRPr lang="ru-RU"/>
          </a:p>
        </p:txBody>
      </p:sp>
    </p:spTree>
    <p:extLst>
      <p:ext uri="{BB962C8B-B14F-4D97-AF65-F5344CB8AC3E}">
        <p14:creationId xmlns:p14="http://schemas.microsoft.com/office/powerpoint/2010/main" val="377928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2FDFA68-923A-4A9A-936F-8A783975C847}" type="datetimeFigureOut">
              <a:rPr lang="ru-RU" smtClean="0"/>
              <a:t>29.04.2021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B65D25D-C362-44DE-9377-DB84A6610A6D}" type="slidenum">
              <a:rPr lang="ru-RU" smtClean="0"/>
              <a:t>‹#›</a:t>
            </a:fld>
            <a:endParaRPr lang="ru-RU"/>
          </a:p>
        </p:txBody>
      </p:sp>
    </p:spTree>
    <p:extLst>
      <p:ext uri="{BB962C8B-B14F-4D97-AF65-F5344CB8AC3E}">
        <p14:creationId xmlns:p14="http://schemas.microsoft.com/office/powerpoint/2010/main" val="4163547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FDFA68-923A-4A9A-936F-8A783975C847}" type="datetimeFigureOut">
              <a:rPr lang="ru-RU" smtClean="0"/>
              <a:t>29.04.2021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B65D25D-C362-44DE-9377-DB84A6610A6D}" type="slidenum">
              <a:rPr lang="ru-RU" smtClean="0"/>
              <a:t>‹#›</a:t>
            </a:fld>
            <a:endParaRPr lang="ru-RU"/>
          </a:p>
        </p:txBody>
      </p:sp>
    </p:spTree>
    <p:extLst>
      <p:ext uri="{BB962C8B-B14F-4D97-AF65-F5344CB8AC3E}">
        <p14:creationId xmlns:p14="http://schemas.microsoft.com/office/powerpoint/2010/main" val="3624331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72FDFA68-923A-4A9A-936F-8A783975C847}" type="datetimeFigureOut">
              <a:rPr lang="ru-RU" smtClean="0"/>
              <a:t>29.04.2021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B65D25D-C362-44DE-9377-DB84A6610A6D}" type="slidenum">
              <a:rPr lang="ru-RU" smtClean="0"/>
              <a:t>‹#›</a:t>
            </a:fld>
            <a:endParaRPr lang="ru-RU"/>
          </a:p>
        </p:txBody>
      </p:sp>
    </p:spTree>
    <p:extLst>
      <p:ext uri="{BB962C8B-B14F-4D97-AF65-F5344CB8AC3E}">
        <p14:creationId xmlns:p14="http://schemas.microsoft.com/office/powerpoint/2010/main" val="1099153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2FDFA68-923A-4A9A-936F-8A783975C847}" type="datetimeFigureOut">
              <a:rPr lang="ru-RU" smtClean="0"/>
              <a:t>29.04.2021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B65D25D-C362-44DE-9377-DB84A6610A6D}" type="slidenum">
              <a:rPr lang="ru-RU" smtClean="0"/>
              <a:t>‹#›</a:t>
            </a:fld>
            <a:endParaRPr lang="ru-RU"/>
          </a:p>
        </p:txBody>
      </p:sp>
    </p:spTree>
    <p:extLst>
      <p:ext uri="{BB962C8B-B14F-4D97-AF65-F5344CB8AC3E}">
        <p14:creationId xmlns:p14="http://schemas.microsoft.com/office/powerpoint/2010/main" val="3887400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2FDFA68-923A-4A9A-936F-8A783975C847}" type="datetimeFigureOut">
              <a:rPr lang="ru-RU" smtClean="0"/>
              <a:t>29.04.2021</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B65D25D-C362-44DE-9377-DB84A6610A6D}" type="slidenum">
              <a:rPr lang="ru-RU" smtClean="0"/>
              <a:t>‹#›</a:t>
            </a:fld>
            <a:endParaRPr lang="ru-RU"/>
          </a:p>
        </p:txBody>
      </p:sp>
    </p:spTree>
    <p:extLst>
      <p:ext uri="{BB962C8B-B14F-4D97-AF65-F5344CB8AC3E}">
        <p14:creationId xmlns:p14="http://schemas.microsoft.com/office/powerpoint/2010/main" val="28386551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497018" y="1168122"/>
            <a:ext cx="7766936" cy="1134207"/>
          </a:xfrm>
        </p:spPr>
        <p:txBody>
          <a:bodyPr>
            <a:normAutofit fontScale="92500"/>
          </a:bodyPr>
          <a:lstStyle/>
          <a:p>
            <a:r>
              <a:rPr lang="kk-KZ" sz="5400" b="1" dirty="0" smtClean="0">
                <a:solidFill>
                  <a:schemeClr val="accent1">
                    <a:lumMod val="75000"/>
                  </a:schemeClr>
                </a:solidFill>
                <a:latin typeface="Times New Roman" panose="02020603050405020304" pitchFamily="18" charset="0"/>
                <a:cs typeface="Times New Roman" panose="02020603050405020304" pitchFamily="18" charset="0"/>
              </a:rPr>
              <a:t>«Отбасылық жәдігерлер»</a:t>
            </a:r>
          </a:p>
          <a:p>
            <a:endParaRPr lang="kk-KZ" sz="5400" b="1" dirty="0">
              <a:solidFill>
                <a:schemeClr val="accent1">
                  <a:lumMod val="75000"/>
                </a:schemeClr>
              </a:solidFill>
              <a:latin typeface="Times New Roman" panose="02020603050405020304" pitchFamily="18" charset="0"/>
              <a:cs typeface="Times New Roman" panose="02020603050405020304" pitchFamily="18" charset="0"/>
            </a:endParaRPr>
          </a:p>
          <a:p>
            <a:endParaRPr lang="ru-RU" sz="54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4902926" y="3700288"/>
            <a:ext cx="6096000" cy="2308324"/>
          </a:xfrm>
          <a:prstGeom prst="rect">
            <a:avLst/>
          </a:prstGeom>
        </p:spPr>
        <p:txBody>
          <a:bodyPr>
            <a:spAutoFit/>
          </a:bodyPr>
          <a:lstStyle/>
          <a:p>
            <a:r>
              <a:rPr lang="kk-KZ" sz="2400" b="1" i="1" dirty="0" smtClean="0">
                <a:latin typeface="Times New Roman" panose="02020603050405020304" pitchFamily="18" charset="0"/>
                <a:cs typeface="Times New Roman" panose="02020603050405020304" pitchFamily="18" charset="0"/>
              </a:rPr>
              <a:t>Исимбаев Тамерлан, </a:t>
            </a:r>
            <a:r>
              <a:rPr lang="kk-KZ" sz="2400" dirty="0" smtClean="0">
                <a:latin typeface="Times New Roman" panose="02020603050405020304" pitchFamily="18" charset="0"/>
                <a:cs typeface="Times New Roman" panose="02020603050405020304" pitchFamily="18" charset="0"/>
              </a:rPr>
              <a:t>4 сынып</a:t>
            </a:r>
            <a:endParaRPr lang="ru-RU" sz="2400" b="1" i="1" dirty="0" smtClean="0">
              <a:latin typeface="Times New Roman" panose="02020603050405020304" pitchFamily="18" charset="0"/>
              <a:cs typeface="Times New Roman" panose="02020603050405020304" pitchFamily="18" charset="0"/>
            </a:endParaRPr>
          </a:p>
          <a:p>
            <a:endParaRPr lang="ru-RU" sz="2400" dirty="0" smtClean="0">
              <a:latin typeface="Times New Roman" panose="02020603050405020304" pitchFamily="18" charset="0"/>
              <a:cs typeface="Times New Roman" panose="02020603050405020304" pitchFamily="18" charset="0"/>
            </a:endParaRPr>
          </a:p>
          <a:p>
            <a:r>
              <a:rPr lang="ru-RU" sz="2400" dirty="0" err="1" smtClean="0">
                <a:latin typeface="Times New Roman" panose="02020603050405020304" pitchFamily="18" charset="0"/>
                <a:cs typeface="Times New Roman" panose="02020603050405020304" pitchFamily="18" charset="0"/>
              </a:rPr>
              <a:t>Қостанай</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облысы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әкімдігі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білім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басқармасының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Жітіқара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ауданы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білім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бөлімінің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Естай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Есжанов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атындағы</a:t>
            </a:r>
            <a:r>
              <a:rPr lang="ru-RU" sz="2400" dirty="0">
                <a:latin typeface="Times New Roman" panose="02020603050405020304" pitchFamily="18" charset="0"/>
                <a:cs typeface="Times New Roman" panose="02020603050405020304" pitchFamily="18" charset="0"/>
              </a:rPr>
              <a:t> № 9 </a:t>
            </a:r>
            <a:r>
              <a:rPr lang="ru-RU" sz="2400" dirty="0" err="1">
                <a:latin typeface="Times New Roman" panose="02020603050405020304" pitchFamily="18" charset="0"/>
                <a:cs typeface="Times New Roman" panose="02020603050405020304" pitchFamily="18" charset="0"/>
              </a:rPr>
              <a:t>жалпы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білім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беретін</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мектебі</a:t>
            </a:r>
            <a:r>
              <a:rPr lang="ru-RU" sz="2400" dirty="0" smtClean="0">
                <a:latin typeface="Times New Roman" panose="02020603050405020304" pitchFamily="18" charset="0"/>
                <a:cs typeface="Times New Roman" panose="02020603050405020304" pitchFamily="18" charset="0"/>
              </a:rPr>
              <a:t>» КММ</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3535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33372" y="973627"/>
            <a:ext cx="9038165" cy="4319342"/>
          </a:xfrm>
        </p:spPr>
        <p:txBody>
          <a:bodyPr>
            <a:normAutofit/>
          </a:bodyPr>
          <a:lstStyle/>
          <a:p>
            <a:pPr marL="0" indent="0" algn="ctr">
              <a:buNone/>
            </a:pPr>
            <a:r>
              <a:rPr lang="kk-KZ" sz="3600" b="1" dirty="0" smtClean="0">
                <a:solidFill>
                  <a:schemeClr val="accent1">
                    <a:lumMod val="75000"/>
                  </a:schemeClr>
                </a:solidFill>
                <a:latin typeface="Times New Roman" panose="02020603050405020304" pitchFamily="18" charset="0"/>
                <a:cs typeface="Times New Roman" panose="02020603050405020304" pitchFamily="18" charset="0"/>
              </a:rPr>
              <a:t>Отбасы жәдігерлері тақырыбандағы қатысушылар</a:t>
            </a:r>
          </a:p>
          <a:p>
            <a:pPr marL="0" indent="0" algn="ctr">
              <a:buNone/>
            </a:pPr>
            <a:endParaRPr lang="kk-KZ" sz="3200" dirty="0" smtClean="0">
              <a:latin typeface="Times New Roman" panose="02020603050405020304" pitchFamily="18" charset="0"/>
              <a:cs typeface="Times New Roman" panose="02020603050405020304" pitchFamily="18" charset="0"/>
            </a:endParaRPr>
          </a:p>
          <a:p>
            <a:r>
              <a:rPr lang="kk-KZ" sz="3200" dirty="0" smtClean="0">
                <a:solidFill>
                  <a:srgbClr val="7030A0"/>
                </a:solidFill>
                <a:latin typeface="Times New Roman" panose="02020603050405020304" pitchFamily="18" charset="0"/>
                <a:cs typeface="Times New Roman" panose="02020603050405020304" pitchFamily="18" charset="0"/>
              </a:rPr>
              <a:t>4 сынып оқушысы: Исимбаев Тамерлан</a:t>
            </a:r>
            <a:r>
              <a:rPr lang="ru-RU" sz="3200" dirty="0" smtClean="0">
                <a:solidFill>
                  <a:srgbClr val="7030A0"/>
                </a:solidFill>
                <a:latin typeface="Times New Roman" panose="02020603050405020304" pitchFamily="18" charset="0"/>
                <a:cs typeface="Times New Roman" panose="02020603050405020304" pitchFamily="18" charset="0"/>
              </a:rPr>
              <a:t>. </a:t>
            </a:r>
          </a:p>
          <a:p>
            <a:pPr marL="0" indent="0">
              <a:buNone/>
            </a:pPr>
            <a:endParaRPr lang="ru-RU" sz="3200" dirty="0" smtClean="0">
              <a:solidFill>
                <a:srgbClr val="7030A0"/>
              </a:solidFill>
              <a:latin typeface="Times New Roman" panose="02020603050405020304" pitchFamily="18" charset="0"/>
              <a:cs typeface="Times New Roman" panose="02020603050405020304" pitchFamily="18" charset="0"/>
            </a:endParaRPr>
          </a:p>
          <a:p>
            <a:r>
              <a:rPr lang="kk-KZ" sz="3200" dirty="0" smtClean="0">
                <a:solidFill>
                  <a:srgbClr val="7030A0"/>
                </a:solidFill>
                <a:latin typeface="Times New Roman" panose="02020603050405020304" pitchFamily="18" charset="0"/>
                <a:cs typeface="Times New Roman" panose="02020603050405020304" pitchFamily="18" charset="0"/>
              </a:rPr>
              <a:t>Жетекшісі: Мурзагужинова Жузумгуль Жеткергеновна</a:t>
            </a:r>
          </a:p>
        </p:txBody>
      </p:sp>
    </p:spTree>
    <p:extLst>
      <p:ext uri="{BB962C8B-B14F-4D97-AF65-F5344CB8AC3E}">
        <p14:creationId xmlns:p14="http://schemas.microsoft.com/office/powerpoint/2010/main" val="1706099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solidFill>
                  <a:schemeClr val="accent1">
                    <a:lumMod val="75000"/>
                  </a:schemeClr>
                </a:solidFill>
                <a:latin typeface="Times New Roman" panose="02020603050405020304" pitchFamily="18" charset="0"/>
                <a:cs typeface="Times New Roman" panose="02020603050405020304" pitchFamily="18" charset="0"/>
              </a:rPr>
              <a:t>Исимбаевтар әулетінің </a:t>
            </a:r>
            <a:br>
              <a:rPr lang="kk-KZ" b="1" dirty="0" smtClean="0">
                <a:solidFill>
                  <a:schemeClr val="accent1">
                    <a:lumMod val="75000"/>
                  </a:schemeClr>
                </a:solidFill>
                <a:latin typeface="Times New Roman" panose="02020603050405020304" pitchFamily="18" charset="0"/>
                <a:cs typeface="Times New Roman" panose="02020603050405020304" pitchFamily="18" charset="0"/>
              </a:rPr>
            </a:br>
            <a:r>
              <a:rPr lang="kk-KZ" b="1" dirty="0" smtClean="0">
                <a:solidFill>
                  <a:schemeClr val="accent1">
                    <a:lumMod val="75000"/>
                  </a:schemeClr>
                </a:solidFill>
                <a:latin typeface="Times New Roman" panose="02020603050405020304" pitchFamily="18" charset="0"/>
                <a:cs typeface="Times New Roman" panose="02020603050405020304" pitchFamily="18" charset="0"/>
              </a:rPr>
              <a:t>асыл мұралары</a:t>
            </a:r>
            <a:endParaRPr lang="ru-RU"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r>
              <a:rPr lang="ru-RU" sz="2800" dirty="0" err="1">
                <a:solidFill>
                  <a:srgbClr val="7030A0"/>
                </a:solidFill>
                <a:latin typeface="Times New Roman" panose="02020603050405020304" pitchFamily="18" charset="0"/>
                <a:cs typeface="Times New Roman" panose="02020603050405020304" pitchFamily="18" charset="0"/>
              </a:rPr>
              <a:t>Қазақ</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дәстүрге</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ырымға</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қолөнерге</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өзінше</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бай,оның</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ішінде</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ұлттық</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күнделікті</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қолданыста</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болатын</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жіген</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және</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киелі</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қамшы</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Сонымен</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қатар</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қазақ</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халқының</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асыл</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қазынасы</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киелі</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домбыра</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Бүгін</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өскелен</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ұрпаққа</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ұмыт</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қалып</a:t>
            </a:r>
            <a:r>
              <a:rPr lang="ru-RU" sz="2800" dirty="0">
                <a:solidFill>
                  <a:srgbClr val="7030A0"/>
                </a:solidFill>
                <a:latin typeface="Times New Roman" panose="02020603050405020304" pitchFamily="18" charset="0"/>
                <a:cs typeface="Times New Roman" panose="02020603050405020304" pitchFamily="18" charset="0"/>
              </a:rPr>
              <a:t> бара </a:t>
            </a:r>
            <a:r>
              <a:rPr lang="ru-RU" sz="2800" dirty="0" err="1">
                <a:solidFill>
                  <a:srgbClr val="7030A0"/>
                </a:solidFill>
                <a:latin typeface="Times New Roman" panose="02020603050405020304" pitchFamily="18" charset="0"/>
                <a:cs typeface="Times New Roman" panose="02020603050405020304" pitchFamily="18" charset="0"/>
              </a:rPr>
              <a:t>жатқан</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осындай</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жәдігерді</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таныстыра</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кетуді</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жөн</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көрдім</a:t>
            </a:r>
            <a:r>
              <a:rPr lang="ru-RU" sz="2800" dirty="0">
                <a:solidFill>
                  <a:srgbClr val="7030A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562679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841" y="187569"/>
            <a:ext cx="8596668" cy="1320800"/>
          </a:xfrm>
        </p:spPr>
        <p:txBody>
          <a:bodyPr>
            <a:normAutofit/>
          </a:bodyPr>
          <a:lstStyle/>
          <a:p>
            <a:pPr algn="ctr"/>
            <a:r>
              <a:rPr lang="kk-KZ" sz="4000" b="1" dirty="0" smtClean="0">
                <a:solidFill>
                  <a:schemeClr val="accent1">
                    <a:lumMod val="75000"/>
                  </a:schemeClr>
                </a:solidFill>
                <a:latin typeface="Times New Roman" panose="02020603050405020304" pitchFamily="18" charset="0"/>
                <a:cs typeface="Times New Roman" panose="02020603050405020304" pitchFamily="18" charset="0"/>
              </a:rPr>
              <a:t>Ата-бабамыздан қалған</a:t>
            </a:r>
            <a:br>
              <a:rPr lang="kk-KZ" sz="4000" b="1" dirty="0" smtClean="0">
                <a:solidFill>
                  <a:schemeClr val="accent1">
                    <a:lumMod val="75000"/>
                  </a:schemeClr>
                </a:solidFill>
                <a:latin typeface="Times New Roman" panose="02020603050405020304" pitchFamily="18" charset="0"/>
                <a:cs typeface="Times New Roman" panose="02020603050405020304" pitchFamily="18" charset="0"/>
              </a:rPr>
            </a:br>
            <a:r>
              <a:rPr lang="kk-KZ" sz="4000" b="1" dirty="0" smtClean="0">
                <a:solidFill>
                  <a:schemeClr val="accent1">
                    <a:lumMod val="75000"/>
                  </a:schemeClr>
                </a:solidFill>
                <a:latin typeface="Times New Roman" panose="02020603050405020304" pitchFamily="18" charset="0"/>
                <a:cs typeface="Times New Roman" panose="02020603050405020304" pitchFamily="18" charset="0"/>
              </a:rPr>
              <a:t> киелі заттар</a:t>
            </a:r>
            <a:endParaRPr lang="ru-RU" sz="40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94919" y="1508369"/>
            <a:ext cx="8596668" cy="3880773"/>
          </a:xfrm>
        </p:spPr>
        <p:txBody>
          <a:bodyPr>
            <a:normAutofit/>
          </a:bodyPr>
          <a:lstStyle/>
          <a:p>
            <a:r>
              <a:rPr lang="ru-RU" sz="2400" dirty="0" err="1">
                <a:solidFill>
                  <a:srgbClr val="7030A0"/>
                </a:solidFill>
                <a:latin typeface="Times New Roman" panose="02020603050405020304" pitchFamily="18" charset="0"/>
                <a:cs typeface="Times New Roman" panose="02020603050405020304" pitchFamily="18" charset="0"/>
              </a:rPr>
              <a:t>Қазақ</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халқының</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сонау</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заманнан</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бері</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ата-бабамыздың</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бізге</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қалдырған</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асыл</a:t>
            </a:r>
            <a:r>
              <a:rPr lang="ru-RU" sz="2400" dirty="0">
                <a:solidFill>
                  <a:srgbClr val="7030A0"/>
                </a:solidFill>
                <a:latin typeface="Times New Roman" panose="02020603050405020304" pitchFamily="18" charset="0"/>
                <a:cs typeface="Times New Roman" panose="02020603050405020304" pitchFamily="18" charset="0"/>
              </a:rPr>
              <a:t> да </a:t>
            </a:r>
            <a:r>
              <a:rPr lang="ru-RU" sz="2400" dirty="0" err="1">
                <a:solidFill>
                  <a:srgbClr val="7030A0"/>
                </a:solidFill>
                <a:latin typeface="Times New Roman" panose="02020603050405020304" pitchFamily="18" charset="0"/>
                <a:cs typeface="Times New Roman" panose="02020603050405020304" pitchFamily="18" charset="0"/>
              </a:rPr>
              <a:t>мәдени</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мұраларының</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бірі,отбасымыздағы</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асыл</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көне</a:t>
            </a:r>
            <a:r>
              <a:rPr lang="ru-RU" sz="2400" dirty="0">
                <a:solidFill>
                  <a:srgbClr val="7030A0"/>
                </a:solidFill>
                <a:latin typeface="Times New Roman" panose="02020603050405020304" pitchFamily="18" charset="0"/>
                <a:cs typeface="Times New Roman" panose="02020603050405020304" pitchFamily="18" charset="0"/>
              </a:rPr>
              <a:t>, </a:t>
            </a:r>
            <a:r>
              <a:rPr lang="kk-KZ" sz="2400" dirty="0">
                <a:solidFill>
                  <a:srgbClr val="7030A0"/>
                </a:solidFill>
                <a:latin typeface="Times New Roman" panose="02020603050405020304" pitchFamily="18" charset="0"/>
                <a:cs typeface="Times New Roman" panose="02020603050405020304" pitchFamily="18" charset="0"/>
              </a:rPr>
              <a:t>киелі </a:t>
            </a:r>
            <a:r>
              <a:rPr lang="kk-KZ" sz="2400" dirty="0" smtClean="0">
                <a:solidFill>
                  <a:srgbClr val="7030A0"/>
                </a:solidFill>
                <a:latin typeface="Times New Roman" panose="02020603050405020304" pitchFamily="18" charset="0"/>
                <a:cs typeface="Times New Roman" panose="02020603050405020304" pitchFamily="18" charset="0"/>
              </a:rPr>
              <a:t>домбыра,қамшы, </a:t>
            </a:r>
            <a:r>
              <a:rPr lang="kk-KZ" sz="2400" dirty="0">
                <a:solidFill>
                  <a:srgbClr val="7030A0"/>
                </a:solidFill>
                <a:latin typeface="Times New Roman" panose="02020603050405020304" pitchFamily="18" charset="0"/>
                <a:cs typeface="Times New Roman" panose="02020603050405020304" pitchFamily="18" charset="0"/>
              </a:rPr>
              <a:t>жіген </a:t>
            </a:r>
            <a:r>
              <a:rPr lang="ru-RU" sz="2400" dirty="0" err="1">
                <a:solidFill>
                  <a:srgbClr val="7030A0"/>
                </a:solidFill>
                <a:latin typeface="Times New Roman" panose="02020603050405020304" pitchFamily="18" charset="0"/>
                <a:cs typeface="Times New Roman" panose="02020603050405020304" pitchFamily="18" charset="0"/>
              </a:rPr>
              <a:t>туралы.Әр</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заттың</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адам</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өмірінде</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белгілі</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бір</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маңыз</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иеленетін</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жоққа</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шығара</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алмаспыз.Ата</a:t>
            </a:r>
            <a:r>
              <a:rPr lang="ru-RU" sz="2400" dirty="0">
                <a:solidFill>
                  <a:srgbClr val="7030A0"/>
                </a:solidFill>
                <a:latin typeface="Times New Roman" panose="02020603050405020304" pitchFamily="18" charset="0"/>
                <a:cs typeface="Times New Roman" panose="02020603050405020304" pitchFamily="18" charset="0"/>
              </a:rPr>
              <a:t> - </a:t>
            </a:r>
            <a:r>
              <a:rPr lang="ru-RU" sz="2400" dirty="0" err="1">
                <a:solidFill>
                  <a:srgbClr val="7030A0"/>
                </a:solidFill>
                <a:latin typeface="Times New Roman" panose="02020603050405020304" pitchFamily="18" charset="0"/>
                <a:cs typeface="Times New Roman" panose="02020603050405020304" pitchFamily="18" charset="0"/>
              </a:rPr>
              <a:t>бабамыздан</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қалған</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киелі</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заттардың</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өзіндік</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қасиеті</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шариғатқа</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қатысты</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тәрбиелік</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мәні</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саналы</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орын</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болған</a:t>
            </a:r>
            <a:r>
              <a:rPr lang="ru-RU" sz="2400" dirty="0">
                <a:solidFill>
                  <a:srgbClr val="7030A0"/>
                </a:solidFill>
                <a:latin typeface="Times New Roman" panose="02020603050405020304" pitchFamily="18" charset="0"/>
                <a:cs typeface="Times New Roman" panose="02020603050405020304" pitchFamily="18" charset="0"/>
              </a:rPr>
              <a:t>. </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3246" y="3956545"/>
            <a:ext cx="5706207" cy="2593724"/>
          </a:xfrm>
          <a:prstGeom prst="rect">
            <a:avLst/>
          </a:prstGeom>
          <a:ln>
            <a:noFill/>
          </a:ln>
          <a:effectLst>
            <a:softEdge rad="112500"/>
          </a:effectLst>
        </p:spPr>
      </p:pic>
    </p:spTree>
    <p:extLst>
      <p:ext uri="{BB962C8B-B14F-4D97-AF65-F5344CB8AC3E}">
        <p14:creationId xmlns:p14="http://schemas.microsoft.com/office/powerpoint/2010/main" val="3168730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152400"/>
            <a:ext cx="8596668" cy="1320800"/>
          </a:xfrm>
        </p:spPr>
        <p:txBody>
          <a:bodyPr>
            <a:normAutofit/>
          </a:bodyPr>
          <a:lstStyle/>
          <a:p>
            <a:pPr algn="ctr"/>
            <a:r>
              <a:rPr lang="kk-KZ" sz="4000" b="1" dirty="0" smtClean="0">
                <a:solidFill>
                  <a:schemeClr val="accent1">
                    <a:lumMod val="75000"/>
                  </a:schemeClr>
                </a:solidFill>
                <a:latin typeface="Times New Roman" panose="02020603050405020304" pitchFamily="18" charset="0"/>
                <a:cs typeface="Times New Roman" panose="02020603050405020304" pitchFamily="18" charset="0"/>
              </a:rPr>
              <a:t>Киелі жәдігерлер</a:t>
            </a:r>
            <a:endParaRPr lang="ru-RU" sz="40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89411" y="1298943"/>
            <a:ext cx="8596668" cy="3880773"/>
          </a:xfrm>
        </p:spPr>
        <p:txBody>
          <a:bodyPr>
            <a:normAutofit/>
          </a:bodyPr>
          <a:lstStyle/>
          <a:p>
            <a:r>
              <a:rPr lang="ru-RU" sz="2800" dirty="0" err="1">
                <a:solidFill>
                  <a:srgbClr val="7030A0"/>
                </a:solidFill>
                <a:latin typeface="Times New Roman" panose="02020603050405020304" pitchFamily="18" charset="0"/>
                <a:cs typeface="Times New Roman" panose="02020603050405020304" pitchFamily="18" charset="0"/>
              </a:rPr>
              <a:t>Демек</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ата-бабаларымыз</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ұлт</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тұрмысында</a:t>
            </a:r>
            <a:r>
              <a:rPr lang="ru-RU" sz="2800" dirty="0">
                <a:solidFill>
                  <a:srgbClr val="7030A0"/>
                </a:solidFill>
                <a:latin typeface="Times New Roman" panose="02020603050405020304" pitchFamily="18" charset="0"/>
                <a:cs typeface="Times New Roman" panose="02020603050405020304" pitchFamily="18" charset="0"/>
              </a:rPr>
              <a:t> </a:t>
            </a:r>
            <a:r>
              <a:rPr lang="kk-KZ" sz="2800" dirty="0">
                <a:solidFill>
                  <a:srgbClr val="7030A0"/>
                </a:solidFill>
                <a:latin typeface="Times New Roman" panose="02020603050405020304" pitchFamily="18" charset="0"/>
                <a:cs typeface="Times New Roman" panose="02020603050405020304" pitchFamily="18" charset="0"/>
              </a:rPr>
              <a:t>қамшы мен жігенге </a:t>
            </a:r>
            <a:r>
              <a:rPr lang="ru-RU" sz="2800" dirty="0" err="1">
                <a:solidFill>
                  <a:srgbClr val="7030A0"/>
                </a:solidFill>
                <a:latin typeface="Times New Roman" panose="02020603050405020304" pitchFamily="18" charset="0"/>
                <a:cs typeface="Times New Roman" panose="02020603050405020304" pitchFamily="18" charset="0"/>
              </a:rPr>
              <a:t>үлкен</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мән</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берген</a:t>
            </a:r>
            <a:r>
              <a:rPr lang="ru-RU" sz="2800" dirty="0">
                <a:solidFill>
                  <a:srgbClr val="7030A0"/>
                </a:solidFill>
                <a:latin typeface="Times New Roman" panose="02020603050405020304" pitchFamily="18" charset="0"/>
                <a:cs typeface="Times New Roman" panose="02020603050405020304" pitchFamily="18" charset="0"/>
              </a:rPr>
              <a:t>.</a:t>
            </a:r>
            <a:r>
              <a:rPr lang="kk-KZ" sz="2800" dirty="0">
                <a:solidFill>
                  <a:srgbClr val="7030A0"/>
                </a:solidFill>
                <a:latin typeface="Times New Roman" panose="02020603050405020304" pitchFamily="18" charset="0"/>
                <a:cs typeface="Times New Roman" panose="02020603050405020304" pitchFamily="18" charset="0"/>
              </a:rPr>
              <a:t>Ал домбыраны</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көбіне</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ағаштан</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еменнен,қайыннан</a:t>
            </a:r>
            <a:r>
              <a:rPr lang="ru-RU" sz="2800" dirty="0">
                <a:solidFill>
                  <a:srgbClr val="7030A0"/>
                </a:solidFill>
                <a:latin typeface="Times New Roman" panose="02020603050405020304" pitchFamily="18" charset="0"/>
                <a:cs typeface="Times New Roman" panose="02020603050405020304" pitchFamily="18" charset="0"/>
              </a:rPr>
              <a:t>,) </a:t>
            </a:r>
            <a:r>
              <a:rPr lang="ru-RU" sz="2800" dirty="0" err="1">
                <a:solidFill>
                  <a:srgbClr val="7030A0"/>
                </a:solidFill>
                <a:latin typeface="Times New Roman" panose="02020603050405020304" pitchFamily="18" charset="0"/>
                <a:cs typeface="Times New Roman" panose="02020603050405020304" pitchFamily="18" charset="0"/>
              </a:rPr>
              <a:t>жасаған</a:t>
            </a:r>
            <a:r>
              <a:rPr lang="ru-RU" sz="2800" dirty="0">
                <a:solidFill>
                  <a:srgbClr val="7030A0"/>
                </a:solidFill>
                <a:latin typeface="Times New Roman" panose="02020603050405020304" pitchFamily="18" charset="0"/>
                <a:cs typeface="Times New Roman" panose="02020603050405020304" pitchFamily="18" charset="0"/>
              </a:rPr>
              <a:t>.</a:t>
            </a:r>
            <a:r>
              <a:rPr lang="kk-KZ" sz="2800" dirty="0">
                <a:solidFill>
                  <a:srgbClr val="7030A0"/>
                </a:solidFill>
                <a:latin typeface="Times New Roman" panose="02020603050405020304" pitchFamily="18" charset="0"/>
                <a:cs typeface="Times New Roman" panose="02020603050405020304" pitchFamily="18" charset="0"/>
              </a:rPr>
              <a:t> Ал жігенді қайыстан жалпақтатып жасайды. Қайыс дегеніміз бұқылардың терісінен өңдейді. Қамшыны қайыннан және қайыстан жасаған.</a:t>
            </a:r>
            <a:endParaRPr lang="ru-RU" sz="2800" dirty="0">
              <a:solidFill>
                <a:srgbClr val="7030A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9186" y="3883400"/>
            <a:ext cx="6594230" cy="2592632"/>
          </a:xfrm>
          <a:prstGeom prst="rect">
            <a:avLst/>
          </a:prstGeom>
          <a:ln>
            <a:noFill/>
          </a:ln>
          <a:effectLst>
            <a:softEdge rad="112500"/>
          </a:effectLst>
        </p:spPr>
      </p:pic>
    </p:spTree>
    <p:extLst>
      <p:ext uri="{BB962C8B-B14F-4D97-AF65-F5344CB8AC3E}">
        <p14:creationId xmlns:p14="http://schemas.microsoft.com/office/powerpoint/2010/main" val="877862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143608"/>
            <a:ext cx="8596668" cy="1320800"/>
          </a:xfrm>
        </p:spPr>
        <p:txBody>
          <a:bodyPr>
            <a:normAutofit/>
          </a:bodyPr>
          <a:lstStyle/>
          <a:p>
            <a:pPr algn="ctr"/>
            <a:r>
              <a:rPr lang="kk-KZ" sz="4000" b="1" dirty="0" smtClean="0">
                <a:solidFill>
                  <a:schemeClr val="accent1">
                    <a:lumMod val="75000"/>
                  </a:schemeClr>
                </a:solidFill>
                <a:latin typeface="Times New Roman" panose="02020603050405020304" pitchFamily="18" charset="0"/>
                <a:cs typeface="Times New Roman" panose="02020603050405020304" pitchFamily="18" charset="0"/>
              </a:rPr>
              <a:t>Жәдігерлердің шығу тарихы</a:t>
            </a:r>
            <a:endParaRPr lang="ru-RU" sz="40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10280" y="1096720"/>
            <a:ext cx="5591582" cy="4460018"/>
          </a:xfrm>
        </p:spPr>
        <p:txBody>
          <a:bodyPr>
            <a:normAutofit/>
          </a:bodyPr>
          <a:lstStyle/>
          <a:p>
            <a:r>
              <a:rPr lang="ru-RU" sz="2400" dirty="0" err="1">
                <a:solidFill>
                  <a:srgbClr val="7030A0"/>
                </a:solidFill>
                <a:latin typeface="Times New Roman" panose="02020603050405020304" pitchFamily="18" charset="0"/>
                <a:cs typeface="Times New Roman" panose="02020603050405020304" pitchFamily="18" charset="0"/>
              </a:rPr>
              <a:t>Өзімнің</a:t>
            </a:r>
            <a:r>
              <a:rPr lang="ru-RU" sz="2400" dirty="0">
                <a:solidFill>
                  <a:srgbClr val="7030A0"/>
                </a:solidFill>
                <a:latin typeface="Times New Roman" panose="02020603050405020304" pitchFamily="18" charset="0"/>
                <a:cs typeface="Times New Roman" panose="02020603050405020304" pitchFamily="18" charset="0"/>
              </a:rPr>
              <a:t> </a:t>
            </a:r>
            <a:r>
              <a:rPr lang="kk-KZ" sz="2400" dirty="0">
                <a:solidFill>
                  <a:srgbClr val="7030A0"/>
                </a:solidFill>
                <a:latin typeface="Times New Roman" panose="02020603050405020304" pitchFamily="18" charset="0"/>
                <a:cs typeface="Times New Roman" panose="02020603050405020304" pitchFamily="18" charset="0"/>
              </a:rPr>
              <a:t> Исимбаевтар </a:t>
            </a:r>
            <a:r>
              <a:rPr lang="kk-KZ" sz="2400" dirty="0" smtClean="0">
                <a:solidFill>
                  <a:srgbClr val="7030A0"/>
                </a:solidFill>
                <a:latin typeface="Times New Roman" panose="02020603050405020304" pitchFamily="18" charset="0"/>
                <a:cs typeface="Times New Roman" panose="02020603050405020304" pitchFamily="18" charset="0"/>
              </a:rPr>
              <a:t>отбасында </a:t>
            </a:r>
            <a:r>
              <a:rPr lang="kk-KZ" sz="2400" dirty="0">
                <a:solidFill>
                  <a:srgbClr val="7030A0"/>
                </a:solidFill>
                <a:latin typeface="Times New Roman" panose="02020603050405020304" pitchFamily="18" charset="0"/>
                <a:cs typeface="Times New Roman" panose="02020603050405020304" pitchFamily="18" charset="0"/>
              </a:rPr>
              <a:t>келе жатқан мұрамыз киелі домбыра. Асыл қазынамыз домбыраны атамыздың көзі деп санаймыз. Исимбаев Рақымжан 1948 жылы дүниеге келісімен әкесі сыйға к</a:t>
            </a:r>
            <a:r>
              <a:rPr lang="ru-RU" sz="2400" dirty="0" err="1">
                <a:solidFill>
                  <a:srgbClr val="7030A0"/>
                </a:solidFill>
                <a:latin typeface="Times New Roman" panose="02020603050405020304" pitchFamily="18" charset="0"/>
                <a:cs typeface="Times New Roman" panose="02020603050405020304" pitchFamily="18" charset="0"/>
              </a:rPr>
              <a:t>иелі</a:t>
            </a:r>
            <a:r>
              <a:rPr lang="ru-RU" sz="2400" dirty="0">
                <a:solidFill>
                  <a:srgbClr val="7030A0"/>
                </a:solidFill>
                <a:latin typeface="Times New Roman" panose="02020603050405020304" pitchFamily="18" charset="0"/>
                <a:cs typeface="Times New Roman" panose="02020603050405020304" pitchFamily="18" charset="0"/>
              </a:rPr>
              <a:t> </a:t>
            </a:r>
            <a:r>
              <a:rPr lang="kk-KZ" sz="2400" dirty="0">
                <a:solidFill>
                  <a:srgbClr val="7030A0"/>
                </a:solidFill>
                <a:latin typeface="Times New Roman" panose="02020603050405020304" pitchFamily="18" charset="0"/>
                <a:cs typeface="Times New Roman" panose="02020603050405020304" pitchFamily="18" charset="0"/>
              </a:rPr>
              <a:t>домбыраны тартты</a:t>
            </a:r>
            <a:r>
              <a:rPr lang="ru-RU" sz="2400" dirty="0">
                <a:solidFill>
                  <a:srgbClr val="7030A0"/>
                </a:solidFill>
                <a:latin typeface="Times New Roman" panose="02020603050405020304" pitchFamily="18" charset="0"/>
                <a:cs typeface="Times New Roman" panose="02020603050405020304" pitchFamily="18" charset="0"/>
              </a:rPr>
              <a:t> ХХ </a:t>
            </a:r>
            <a:r>
              <a:rPr lang="ru-RU" sz="2400" dirty="0" err="1">
                <a:solidFill>
                  <a:srgbClr val="7030A0"/>
                </a:solidFill>
                <a:latin typeface="Times New Roman" panose="02020603050405020304" pitchFamily="18" charset="0"/>
                <a:cs typeface="Times New Roman" panose="02020603050405020304" pitchFamily="18" charset="0"/>
              </a:rPr>
              <a:t>ғасырдың</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жобалап</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айтқанда</a:t>
            </a:r>
            <a:r>
              <a:rPr lang="ru-RU" sz="2400" dirty="0">
                <a:solidFill>
                  <a:srgbClr val="7030A0"/>
                </a:solidFill>
                <a:latin typeface="Times New Roman" panose="02020603050405020304" pitchFamily="18" charset="0"/>
                <a:cs typeface="Times New Roman" panose="02020603050405020304" pitchFamily="18" charset="0"/>
              </a:rPr>
              <a:t> 19</a:t>
            </a:r>
            <a:r>
              <a:rPr lang="kk-KZ" sz="2400" dirty="0">
                <a:solidFill>
                  <a:srgbClr val="7030A0"/>
                </a:solidFill>
                <a:latin typeface="Times New Roman" panose="02020603050405020304" pitchFamily="18" charset="0"/>
                <a:cs typeface="Times New Roman" panose="02020603050405020304" pitchFamily="18" charset="0"/>
              </a:rPr>
              <a:t>54 </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жылдан</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бері</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келе</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жатқан</a:t>
            </a:r>
            <a:r>
              <a:rPr lang="kk-KZ" sz="2400" dirty="0">
                <a:solidFill>
                  <a:srgbClr val="7030A0"/>
                </a:solidFill>
                <a:latin typeface="Times New Roman" panose="02020603050405020304" pitchFamily="18" charset="0"/>
                <a:cs typeface="Times New Roman" panose="02020603050405020304" pitchFamily="18" charset="0"/>
              </a:rPr>
              <a:t>  біздің жәдігеріміз домбыра. </a:t>
            </a:r>
            <a:endParaRPr lang="ru-RU" sz="2400" dirty="0">
              <a:solidFill>
                <a:srgbClr val="7030A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80464" y="876912"/>
            <a:ext cx="3655905" cy="5530362"/>
          </a:xfrm>
          <a:prstGeom prst="rect">
            <a:avLst/>
          </a:prstGeom>
          <a:ln>
            <a:noFill/>
          </a:ln>
          <a:effectLst>
            <a:softEdge rad="112500"/>
          </a:effectLst>
        </p:spPr>
      </p:pic>
    </p:spTree>
    <p:extLst>
      <p:ext uri="{BB962C8B-B14F-4D97-AF65-F5344CB8AC3E}">
        <p14:creationId xmlns:p14="http://schemas.microsoft.com/office/powerpoint/2010/main" val="829641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6172" y="1043966"/>
            <a:ext cx="5916897" cy="3880773"/>
          </a:xfrm>
        </p:spPr>
        <p:txBody>
          <a:bodyPr>
            <a:normAutofit/>
          </a:bodyPr>
          <a:lstStyle/>
          <a:p>
            <a:r>
              <a:rPr lang="kk-KZ" sz="2000" dirty="0">
                <a:solidFill>
                  <a:srgbClr val="7030A0"/>
                </a:solidFill>
                <a:latin typeface="Times New Roman" panose="02020603050405020304" pitchFamily="18" charset="0"/>
                <a:cs typeface="Times New Roman" panose="02020603050405020304" pitchFamily="18" charset="0"/>
              </a:rPr>
              <a:t>Рақымжан атам өте өнерлі кісі болған. Рақымжан атамның әкесі ұста және шебер болған кісі. Өз қолымен ұлына  шағын қамшыны қайыстан нығыздап ұзақ уақыт бар ықылысымен өнерін өру барысында салған. Ол 1960 жылы аяқтап ойю-өрнектермен безендіріп сыйға тартты. Менің атам Рақымжан әкесі сияқты өзіде шебер кісі. Себебі 1971 жылы менің әкеме өз қолынан қайысты жалпақтатып жіген жасап берді. 2012 жылы атам м,ан өз қамшысын сыйға тартты. </a:t>
            </a:r>
            <a:endParaRPr lang="ru-RU" sz="2000" dirty="0">
              <a:solidFill>
                <a:srgbClr val="7030A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3069" y="395654"/>
            <a:ext cx="3489900" cy="6040316"/>
          </a:xfrm>
          <a:prstGeom prst="rect">
            <a:avLst/>
          </a:prstGeom>
          <a:ln>
            <a:noFill/>
          </a:ln>
          <a:effectLst>
            <a:softEdge rad="112500"/>
          </a:effectLst>
        </p:spPr>
      </p:pic>
    </p:spTree>
    <p:extLst>
      <p:ext uri="{BB962C8B-B14F-4D97-AF65-F5344CB8AC3E}">
        <p14:creationId xmlns:p14="http://schemas.microsoft.com/office/powerpoint/2010/main" val="2993491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 y="815365"/>
            <a:ext cx="6497514" cy="3880773"/>
          </a:xfrm>
        </p:spPr>
        <p:txBody>
          <a:bodyPr>
            <a:normAutofit lnSpcReduction="10000"/>
          </a:bodyPr>
          <a:lstStyle/>
          <a:p>
            <a:r>
              <a:rPr lang="kk-KZ" sz="2400" dirty="0">
                <a:solidFill>
                  <a:srgbClr val="7030A0"/>
                </a:solidFill>
                <a:latin typeface="Times New Roman" panose="02020603050405020304" pitchFamily="18" charset="0"/>
                <a:cs typeface="Times New Roman" panose="02020603050405020304" pitchFamily="18" charset="0"/>
              </a:rPr>
              <a:t>2014 жылы немере ұлына Тамерланға асыл мұрасы домбыра, жігенін сыйлады. Егер мен осы дүниеден өтіп кетсем сен ұлым, менің бағалы жәдігерлерді пайдаланып жүргенде мені есіңе аларсын деп жылы сөздерін айтты маған. Содан бері отбасы жәдігері болып сақталып қалды. Мен болашақта өзім отбасы болсамда атамның асыл мұрасын сақтап жүремін. Сағынған кезде осы жәдігерлерді алып әлемдегі ең жақсы атамды есіме аламын. </a:t>
            </a:r>
            <a:endParaRPr lang="ru-RU" sz="2400" dirty="0">
              <a:solidFill>
                <a:srgbClr val="7030A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97515" y="316523"/>
            <a:ext cx="3518390" cy="5568339"/>
          </a:xfrm>
          <a:prstGeom prst="rect">
            <a:avLst/>
          </a:prstGeom>
          <a:ln>
            <a:noFill/>
          </a:ln>
          <a:effectLst>
            <a:softEdge rad="112500"/>
          </a:effectLst>
        </p:spPr>
      </p:pic>
    </p:spTree>
    <p:extLst>
      <p:ext uri="{BB962C8B-B14F-4D97-AF65-F5344CB8AC3E}">
        <p14:creationId xmlns:p14="http://schemas.microsoft.com/office/powerpoint/2010/main" val="2214846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8249" y="322997"/>
            <a:ext cx="8596668" cy="3880773"/>
          </a:xfrm>
        </p:spPr>
        <p:txBody>
          <a:bodyPr>
            <a:normAutofit/>
          </a:bodyPr>
          <a:lstStyle/>
          <a:p>
            <a:r>
              <a:rPr lang="kk-KZ" sz="2400" dirty="0">
                <a:solidFill>
                  <a:srgbClr val="7030A0"/>
                </a:solidFill>
                <a:latin typeface="Times New Roman" panose="02020603050405020304" pitchFamily="18" charset="0"/>
                <a:cs typeface="Times New Roman" panose="02020603050405020304" pitchFamily="18" charset="0"/>
              </a:rPr>
              <a:t>Әсіресе жіген мен қамшыны қой баққанда ылғи қолданамын. Себебі біз мал шаруашылығынмен айналысамыз жанұямызбен. Болашақта өзім ата болғанда осы киелі жәдігерлерді немерелеріме сыйға беремін. Осылай Исимбаевтар әулетінің жәдігері ұрпақтан ұрпаққа жалғасын табады. </a:t>
            </a:r>
            <a:endParaRPr lang="ru-RU" sz="2400" dirty="0">
              <a:solidFill>
                <a:srgbClr val="7030A0"/>
              </a:solidFill>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5830" y="2672863"/>
            <a:ext cx="4510129" cy="3287223"/>
          </a:xfrm>
          <a:prstGeom prst="rect">
            <a:avLst/>
          </a:prstGeom>
          <a:ln>
            <a:noFill/>
          </a:ln>
          <a:effectLst>
            <a:softEdge rad="112500"/>
          </a:effectLst>
        </p:spPr>
      </p:pic>
      <p:pic>
        <p:nvPicPr>
          <p:cNvPr id="6" name="Рисунок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55959" y="2672863"/>
            <a:ext cx="5354516" cy="3191605"/>
          </a:xfrm>
          <a:prstGeom prst="rect">
            <a:avLst/>
          </a:prstGeom>
          <a:ln>
            <a:noFill/>
          </a:ln>
          <a:effectLst>
            <a:softEdge rad="112500"/>
          </a:effectLst>
        </p:spPr>
      </p:pic>
    </p:spTree>
    <p:extLst>
      <p:ext uri="{BB962C8B-B14F-4D97-AF65-F5344CB8AC3E}">
        <p14:creationId xmlns:p14="http://schemas.microsoft.com/office/powerpoint/2010/main" val="407490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16849" y="1351697"/>
            <a:ext cx="5424528" cy="3880773"/>
          </a:xfrm>
        </p:spPr>
        <p:txBody>
          <a:bodyPr/>
          <a:lstStyle/>
          <a:p>
            <a:pPr marL="0" indent="0">
              <a:buNone/>
            </a:pPr>
            <a:r>
              <a:rPr lang="kk-KZ" sz="2400" dirty="0">
                <a:solidFill>
                  <a:srgbClr val="7030A0"/>
                </a:solidFill>
                <a:latin typeface="Times New Roman" panose="02020603050405020304" pitchFamily="18" charset="0"/>
                <a:cs typeface="Times New Roman" panose="02020603050405020304" pitchFamily="18" charset="0"/>
              </a:rPr>
              <a:t>Менің а</a:t>
            </a:r>
            <a:r>
              <a:rPr lang="ru-RU" sz="2400" dirty="0">
                <a:solidFill>
                  <a:srgbClr val="7030A0"/>
                </a:solidFill>
                <a:latin typeface="Times New Roman" panose="02020603050405020304" pitchFamily="18" charset="0"/>
                <a:cs typeface="Times New Roman" panose="02020603050405020304" pitchFamily="18" charset="0"/>
              </a:rPr>
              <a:t>та – бабам </a:t>
            </a:r>
            <a:r>
              <a:rPr lang="ru-RU" sz="2400" dirty="0" err="1">
                <a:solidFill>
                  <a:srgbClr val="7030A0"/>
                </a:solidFill>
                <a:latin typeface="Times New Roman" panose="02020603050405020304" pitchFamily="18" charset="0"/>
                <a:cs typeface="Times New Roman" panose="02020603050405020304" pitchFamily="18" charset="0"/>
              </a:rPr>
              <a:t>әрбір</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қолданған</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затқа</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үлкен</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мән</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берген</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көне</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жәдігерлерді</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кұрметтеп</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қасиеттеп</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ұстап</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ұрпақтан</a:t>
            </a:r>
            <a:r>
              <a:rPr lang="ru-RU" sz="2400" dirty="0">
                <a:solidFill>
                  <a:srgbClr val="7030A0"/>
                </a:solidFill>
                <a:latin typeface="Times New Roman" panose="02020603050405020304" pitchFamily="18" charset="0"/>
                <a:cs typeface="Times New Roman" panose="02020603050405020304" pitchFamily="18" charset="0"/>
              </a:rPr>
              <a:t> – </a:t>
            </a:r>
            <a:r>
              <a:rPr lang="ru-RU" sz="2400" dirty="0" err="1">
                <a:solidFill>
                  <a:srgbClr val="7030A0"/>
                </a:solidFill>
                <a:latin typeface="Times New Roman" panose="02020603050405020304" pitchFamily="18" charset="0"/>
                <a:cs typeface="Times New Roman" panose="02020603050405020304" pitchFamily="18" charset="0"/>
              </a:rPr>
              <a:t>ұрпаққа</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мұра</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ретінде</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жеткізе</a:t>
            </a:r>
            <a:r>
              <a:rPr lang="ru-RU" sz="2400" dirty="0">
                <a:solidFill>
                  <a:srgbClr val="7030A0"/>
                </a:solidFill>
                <a:latin typeface="Times New Roman" panose="02020603050405020304" pitchFamily="18" charset="0"/>
                <a:cs typeface="Times New Roman" panose="02020603050405020304" pitchFamily="18" charset="0"/>
              </a:rPr>
              <a:t> </a:t>
            </a:r>
            <a:r>
              <a:rPr lang="ru-RU" sz="2400" dirty="0" err="1">
                <a:solidFill>
                  <a:srgbClr val="7030A0"/>
                </a:solidFill>
                <a:latin typeface="Times New Roman" panose="02020603050405020304" pitchFamily="18" charset="0"/>
                <a:cs typeface="Times New Roman" panose="02020603050405020304" pitchFamily="18" charset="0"/>
              </a:rPr>
              <a:t>біл</a:t>
            </a:r>
            <a:r>
              <a:rPr lang="kk-KZ" sz="2400" dirty="0">
                <a:solidFill>
                  <a:srgbClr val="7030A0"/>
                </a:solidFill>
                <a:latin typeface="Times New Roman" panose="02020603050405020304" pitchFamily="18" charset="0"/>
                <a:cs typeface="Times New Roman" panose="02020603050405020304" pitchFamily="18" charset="0"/>
              </a:rPr>
              <a:t>ді</a:t>
            </a:r>
            <a:r>
              <a:rPr lang="ru-RU" sz="2400" dirty="0">
                <a:solidFill>
                  <a:srgbClr val="7030A0"/>
                </a:solidFill>
                <a:latin typeface="Times New Roman" panose="02020603050405020304" pitchFamily="18" charset="0"/>
                <a:cs typeface="Times New Roman" panose="02020603050405020304" pitchFamily="18" charset="0"/>
              </a:rPr>
              <a:t>.</a:t>
            </a:r>
          </a:p>
          <a:p>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21265" y="401245"/>
            <a:ext cx="3314700" cy="5781675"/>
          </a:xfrm>
          <a:prstGeom prst="rect">
            <a:avLst/>
          </a:prstGeom>
          <a:ln>
            <a:noFill/>
          </a:ln>
          <a:effectLst>
            <a:softEdge rad="112500"/>
          </a:effectLst>
        </p:spPr>
      </p:pic>
    </p:spTree>
    <p:extLst>
      <p:ext uri="{BB962C8B-B14F-4D97-AF65-F5344CB8AC3E}">
        <p14:creationId xmlns:p14="http://schemas.microsoft.com/office/powerpoint/2010/main" val="1848085775"/>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58</TotalTime>
  <Words>430</Words>
  <Application>Microsoft Office PowerPoint</Application>
  <PresentationFormat>Широкоэкранный</PresentationFormat>
  <Paragraphs>21</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Times New Roman</vt:lpstr>
      <vt:lpstr>Trebuchet MS</vt:lpstr>
      <vt:lpstr>Wingdings 3</vt:lpstr>
      <vt:lpstr>Аспект</vt:lpstr>
      <vt:lpstr>Презентация PowerPoint</vt:lpstr>
      <vt:lpstr>Исимбаевтар әулетінің  асыл мұралары</vt:lpstr>
      <vt:lpstr>Ата-бабамыздан қалған  киелі заттар</vt:lpstr>
      <vt:lpstr>Киелі жәдігерлер</vt:lpstr>
      <vt:lpstr>Жәдігерлердің шығу тарихы</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Қазақ дәстүрге, ырымға, қолөнерге өзінше бай,оның ішінде ұлттық күнделікті қолданыста болатын жіген және киелі қамшы. Сонымен қатар қазақ халқының асыл қазынасы киелі домбыра. Бүгін өскелен ұрпаққа ұмыт қалып бара жатқан осындай  жәдігерді таныстыра кетуді жөн көрдім. </dc:title>
  <dc:creator>Пользователь Windows</dc:creator>
  <cp:lastModifiedBy>д</cp:lastModifiedBy>
  <cp:revision>7</cp:revision>
  <dcterms:created xsi:type="dcterms:W3CDTF">2021-04-29T03:27:15Z</dcterms:created>
  <dcterms:modified xsi:type="dcterms:W3CDTF">2021-04-29T09:46:13Z</dcterms:modified>
</cp:coreProperties>
</file>