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8" r:id="rId2"/>
    <p:sldId id="289" r:id="rId3"/>
    <p:sldId id="257" r:id="rId4"/>
    <p:sldId id="269" r:id="rId5"/>
    <p:sldId id="258" r:id="rId6"/>
    <p:sldId id="261" r:id="rId7"/>
    <p:sldId id="263" r:id="rId8"/>
    <p:sldId id="265" r:id="rId9"/>
    <p:sldId id="268" r:id="rId10"/>
    <p:sldId id="272" r:id="rId11"/>
    <p:sldId id="273" r:id="rId12"/>
    <p:sldId id="275" r:id="rId13"/>
    <p:sldId id="262" r:id="rId14"/>
    <p:sldId id="274" r:id="rId15"/>
    <p:sldId id="277" r:id="rId16"/>
    <p:sldId id="270" r:id="rId17"/>
    <p:sldId id="278" r:id="rId18"/>
    <p:sldId id="279" r:id="rId19"/>
    <p:sldId id="266" r:id="rId20"/>
    <p:sldId id="285" r:id="rId21"/>
    <p:sldId id="271" r:id="rId22"/>
    <p:sldId id="286" r:id="rId23"/>
    <p:sldId id="287" r:id="rId24"/>
    <p:sldId id="282" r:id="rId25"/>
    <p:sldId id="260" r:id="rId26"/>
    <p:sldId id="280" r:id="rId27"/>
    <p:sldId id="281"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6"/>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764704"/>
            <a:ext cx="8136904" cy="5693866"/>
          </a:xfrm>
          <a:prstGeom prst="rect">
            <a:avLst/>
          </a:prstGeom>
          <a:noFill/>
        </p:spPr>
        <p:txBody>
          <a:bodyPr wrap="square" rtlCol="0">
            <a:spAutoFit/>
          </a:bodyPr>
          <a:lstStyle/>
          <a:p>
            <a:pPr algn="ctr"/>
            <a:r>
              <a:rPr lang="kk-KZ" sz="1600" dirty="0" smtClean="0">
                <a:solidFill>
                  <a:srgbClr val="002060"/>
                </a:solidFill>
              </a:rPr>
              <a:t>Бейімбет Майлин ауданы әкімдігінің мәдениет және тілдері дамыту бөлімінің </a:t>
            </a:r>
            <a:r>
              <a:rPr lang="ru-RU" sz="1600" dirty="0" smtClean="0">
                <a:solidFill>
                  <a:srgbClr val="002060"/>
                </a:solidFill>
              </a:rPr>
              <a:t>«</a:t>
            </a:r>
            <a:r>
              <a:rPr lang="ru-RU" sz="1600" dirty="0" err="1" smtClean="0">
                <a:solidFill>
                  <a:srgbClr val="002060"/>
                </a:solidFill>
              </a:rPr>
              <a:t>Ауданды</a:t>
            </a:r>
            <a:r>
              <a:rPr lang="kk-KZ" sz="1600" dirty="0" smtClean="0">
                <a:solidFill>
                  <a:srgbClr val="002060"/>
                </a:solidFill>
              </a:rPr>
              <a:t>қ орталықтандырылған кітапхана жүйесі</a:t>
            </a:r>
            <a:r>
              <a:rPr lang="ru-RU" sz="1600" dirty="0" smtClean="0">
                <a:solidFill>
                  <a:srgbClr val="002060"/>
                </a:solidFill>
              </a:rPr>
              <a:t>» </a:t>
            </a:r>
            <a:r>
              <a:rPr lang="ru-RU" sz="1600" dirty="0" err="1" smtClean="0">
                <a:solidFill>
                  <a:srgbClr val="002060"/>
                </a:solidFill>
              </a:rPr>
              <a:t>мемлекеттік</a:t>
            </a:r>
            <a:r>
              <a:rPr lang="ru-RU" sz="1600" dirty="0" smtClean="0">
                <a:solidFill>
                  <a:srgbClr val="002060"/>
                </a:solidFill>
              </a:rPr>
              <a:t> </a:t>
            </a:r>
            <a:r>
              <a:rPr lang="ru-RU" sz="1600" dirty="0" err="1" smtClean="0">
                <a:solidFill>
                  <a:srgbClr val="002060"/>
                </a:solidFill>
              </a:rPr>
              <a:t>мекемесі</a:t>
            </a:r>
            <a:r>
              <a:rPr lang="ru-RU" sz="1600" dirty="0" smtClean="0">
                <a:solidFill>
                  <a:srgbClr val="002060"/>
                </a:solidFill>
              </a:rPr>
              <a:t>.</a:t>
            </a:r>
            <a:endParaRPr lang="kk-KZ" sz="1600" dirty="0" smtClean="0">
              <a:solidFill>
                <a:srgbClr val="002060"/>
              </a:solidFill>
            </a:endParaRPr>
          </a:p>
          <a:p>
            <a:pPr algn="ctr"/>
            <a:r>
              <a:rPr lang="kk-KZ" sz="1600" dirty="0" smtClean="0">
                <a:solidFill>
                  <a:srgbClr val="002060"/>
                </a:solidFill>
              </a:rPr>
              <a:t>Государственное учреждение </a:t>
            </a:r>
            <a:r>
              <a:rPr lang="ru-RU" sz="1600" dirty="0" smtClean="0">
                <a:solidFill>
                  <a:srgbClr val="002060"/>
                </a:solidFill>
              </a:rPr>
              <a:t>«Районная централизованная библиотечная система» отдела культуры и развития языков </a:t>
            </a:r>
            <a:r>
              <a:rPr lang="ru-RU" sz="1600" dirty="0" err="1" smtClean="0">
                <a:solidFill>
                  <a:srgbClr val="002060"/>
                </a:solidFill>
              </a:rPr>
              <a:t>акимата</a:t>
            </a:r>
            <a:r>
              <a:rPr lang="ru-RU" sz="1600" dirty="0" smtClean="0">
                <a:solidFill>
                  <a:srgbClr val="002060"/>
                </a:solidFill>
              </a:rPr>
              <a:t> района </a:t>
            </a:r>
            <a:r>
              <a:rPr lang="ru-RU" sz="1600" dirty="0" err="1" smtClean="0">
                <a:solidFill>
                  <a:srgbClr val="002060"/>
                </a:solidFill>
              </a:rPr>
              <a:t>Беимбета</a:t>
            </a:r>
            <a:r>
              <a:rPr lang="ru-RU" sz="1600" dirty="0" smtClean="0">
                <a:solidFill>
                  <a:srgbClr val="002060"/>
                </a:solidFill>
              </a:rPr>
              <a:t>  </a:t>
            </a:r>
            <a:r>
              <a:rPr lang="ru-RU" sz="1600" dirty="0" err="1" smtClean="0">
                <a:solidFill>
                  <a:srgbClr val="002060"/>
                </a:solidFill>
              </a:rPr>
              <a:t>Майлина</a:t>
            </a:r>
            <a:endParaRPr lang="ru-RU" sz="1600" dirty="0" smtClean="0">
              <a:solidFill>
                <a:srgbClr val="002060"/>
              </a:solidFill>
            </a:endParaRPr>
          </a:p>
          <a:p>
            <a:pPr algn="ctr"/>
            <a:endParaRPr lang="ru-RU" sz="1600" dirty="0" smtClean="0">
              <a:solidFill>
                <a:srgbClr val="002060"/>
              </a:solidFill>
            </a:endParaRPr>
          </a:p>
          <a:p>
            <a:pPr algn="ctr"/>
            <a:endParaRPr lang="ru-RU" sz="1600" dirty="0" smtClean="0">
              <a:solidFill>
                <a:srgbClr val="002060"/>
              </a:solidFill>
            </a:endParaRPr>
          </a:p>
          <a:p>
            <a:pPr algn="ctr"/>
            <a:r>
              <a:rPr lang="ru-RU" sz="2800" b="1" dirty="0" smtClean="0">
                <a:solidFill>
                  <a:srgbClr val="0070C0"/>
                </a:solidFill>
              </a:rPr>
              <a:t>Сакральные места </a:t>
            </a:r>
            <a:r>
              <a:rPr lang="ru-RU" sz="2800" b="1" dirty="0" err="1" smtClean="0">
                <a:solidFill>
                  <a:srgbClr val="0070C0"/>
                </a:solidFill>
              </a:rPr>
              <a:t>Костанайской</a:t>
            </a:r>
            <a:r>
              <a:rPr lang="ru-RU" sz="2800" b="1" dirty="0" smtClean="0">
                <a:solidFill>
                  <a:srgbClr val="0070C0"/>
                </a:solidFill>
              </a:rPr>
              <a:t> области. </a:t>
            </a:r>
          </a:p>
          <a:p>
            <a:pPr algn="ctr"/>
            <a:r>
              <a:rPr lang="ru-RU" sz="2800" b="1" dirty="0" smtClean="0">
                <a:solidFill>
                  <a:srgbClr val="0070C0"/>
                </a:solidFill>
              </a:rPr>
              <a:t>История сакральных мест.</a:t>
            </a:r>
          </a:p>
          <a:p>
            <a:pPr algn="ctr"/>
            <a:endParaRPr lang="ru-RU" sz="1600" b="1" dirty="0" smtClean="0">
              <a:solidFill>
                <a:srgbClr val="002060"/>
              </a:solidFill>
            </a:endParaRPr>
          </a:p>
          <a:p>
            <a:pPr algn="ctr"/>
            <a:r>
              <a:rPr lang="ru-RU" sz="2000" dirty="0" smtClean="0">
                <a:solidFill>
                  <a:srgbClr val="002060"/>
                </a:solidFill>
              </a:rPr>
              <a:t>Презентация</a:t>
            </a:r>
          </a:p>
          <a:p>
            <a:pPr algn="ctr"/>
            <a:endParaRPr lang="ru-RU" sz="1600" b="1" dirty="0" smtClean="0">
              <a:solidFill>
                <a:srgbClr val="002060"/>
              </a:solidFill>
            </a:endParaRPr>
          </a:p>
          <a:p>
            <a:pPr algn="ctr"/>
            <a:endParaRPr lang="ru-RU" sz="1600" b="1" dirty="0" smtClean="0">
              <a:solidFill>
                <a:srgbClr val="002060"/>
              </a:solidFill>
            </a:endParaRPr>
          </a:p>
          <a:p>
            <a:pPr algn="r"/>
            <a:r>
              <a:rPr lang="kk-KZ" sz="1600" b="1" dirty="0" smtClean="0">
                <a:solidFill>
                  <a:srgbClr val="002060"/>
                </a:solidFill>
              </a:rPr>
              <a:t>Құрастырушы: Абылқалықова А. Б.</a:t>
            </a:r>
          </a:p>
          <a:p>
            <a:pPr algn="r"/>
            <a:r>
              <a:rPr lang="kk-KZ" sz="1600" b="1" dirty="0" smtClean="0">
                <a:solidFill>
                  <a:srgbClr val="002060"/>
                </a:solidFill>
              </a:rPr>
              <a:t>Составитель: Абылкалыкова А.Б.</a:t>
            </a:r>
          </a:p>
          <a:p>
            <a:pPr algn="r"/>
            <a:endParaRPr lang="kk-KZ" sz="1600" b="1" dirty="0" smtClean="0">
              <a:solidFill>
                <a:srgbClr val="002060"/>
              </a:solidFill>
            </a:endParaRPr>
          </a:p>
          <a:p>
            <a:pPr algn="r"/>
            <a:endParaRPr lang="kk-KZ" sz="1600" b="1" dirty="0" smtClean="0">
              <a:solidFill>
                <a:srgbClr val="002060"/>
              </a:solidFill>
            </a:endParaRPr>
          </a:p>
          <a:p>
            <a:pPr algn="ctr"/>
            <a:endParaRPr lang="kk-KZ" sz="1600" b="1" dirty="0" smtClean="0">
              <a:solidFill>
                <a:srgbClr val="002060"/>
              </a:solidFill>
            </a:endParaRPr>
          </a:p>
          <a:p>
            <a:pPr algn="ctr"/>
            <a:r>
              <a:rPr lang="kk-KZ" sz="1600" b="1" dirty="0" smtClean="0">
                <a:solidFill>
                  <a:srgbClr val="002060"/>
                </a:solidFill>
              </a:rPr>
              <a:t>Тобыл кенті,2019</a:t>
            </a:r>
          </a:p>
          <a:p>
            <a:pPr algn="ctr"/>
            <a:r>
              <a:rPr lang="kk-KZ" sz="1600" b="1" dirty="0" smtClean="0">
                <a:solidFill>
                  <a:srgbClr val="002060"/>
                </a:solidFill>
              </a:rPr>
              <a:t>поселок Тобол,2019</a:t>
            </a:r>
            <a:endParaRPr lang="ru-RU" sz="1600" b="1" dirty="0" smtClean="0">
              <a:solidFill>
                <a:srgbClr val="002060"/>
              </a:solidFill>
            </a:endParaRPr>
          </a:p>
          <a:p>
            <a:pPr algn="ctr"/>
            <a:endParaRPr lang="ru-RU" sz="1600" b="1" dirty="0" smtClean="0">
              <a:solidFill>
                <a:srgbClr val="002060"/>
              </a:solidFill>
            </a:endParaRPr>
          </a:p>
          <a:p>
            <a:pPr algn="ctr"/>
            <a:endParaRPr lang="ru-RU" sz="16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23528" y="405246"/>
            <a:ext cx="8352928"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30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02060"/>
                </a:solidFill>
                <a:effectLst/>
                <a:latin typeface="Times New Roman" pitchFamily="18" charset="0"/>
                <a:cs typeface="Times New Roman" pitchFamily="18" charset="0"/>
              </a:rPr>
              <a:t>Жабағы </a:t>
            </a:r>
            <a:r>
              <a:rPr kumimoji="0" lang="ru-RU" sz="2800" b="1" i="1" u="none" strike="noStrike" cap="none" normalizeH="0" baseline="0" dirty="0" smtClean="0">
                <a:ln>
                  <a:noFill/>
                </a:ln>
                <a:solidFill>
                  <a:srgbClr val="002060"/>
                </a:solidFill>
                <a:effectLst/>
                <a:latin typeface="Times New Roman" pitchFamily="18" charset="0"/>
                <a:cs typeface="Times New Roman" pitchFamily="18" charset="0"/>
              </a:rPr>
              <a:t>батыр </a:t>
            </a:r>
            <a:r>
              <a:rPr kumimoji="0" lang="ru-RU" sz="2800" b="1" i="1" u="none" strike="noStrike" cap="none" normalizeH="0" baseline="0" dirty="0" err="1" smtClean="0">
                <a:ln>
                  <a:noFill/>
                </a:ln>
                <a:solidFill>
                  <a:srgbClr val="002060"/>
                </a:solidFill>
                <a:effectLst/>
                <a:latin typeface="Times New Roman" pitchFamily="18" charset="0"/>
                <a:cs typeface="Times New Roman" pitchFamily="18" charset="0"/>
              </a:rPr>
              <a:t>бейіті</a:t>
            </a:r>
            <a:endParaRPr kumimoji="0" lang="ru-RU" sz="28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r>
            <a:b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b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i="1" u="none" strike="noStrike" cap="none" normalizeH="0" baseline="0" dirty="0" err="1" smtClean="0">
                <a:ln>
                  <a:noFill/>
                </a:ln>
                <a:solidFill>
                  <a:srgbClr val="002060"/>
                </a:solidFill>
                <a:effectLst/>
                <a:latin typeface="Times New Roman" pitchFamily="18" charset="0"/>
                <a:cs typeface="Times New Roman" pitchFamily="18" charset="0"/>
              </a:rPr>
              <a:t>Орналаскан</a:t>
            </a:r>
            <a:r>
              <a:rPr kumimoji="0" lang="ru-RU" sz="240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i="1" u="none" strike="noStrike" cap="none" normalizeH="0" baseline="0" dirty="0" err="1" smtClean="0">
                <a:ln>
                  <a:noFill/>
                </a:ln>
                <a:solidFill>
                  <a:srgbClr val="002060"/>
                </a:solidFill>
                <a:effectLst/>
                <a:latin typeface="Times New Roman" pitchFamily="18" charset="0"/>
                <a:cs typeface="Times New Roman" pitchFamily="18" charset="0"/>
              </a:rPr>
              <a:t>жері</a:t>
            </a:r>
            <a:r>
              <a:rPr kumimoji="0" lang="ru-RU" sz="2400" i="1" u="none" strike="noStrike" cap="none" normalizeH="0" baseline="0" dirty="0" smtClean="0">
                <a:ln>
                  <a:noFill/>
                </a:ln>
                <a:solidFill>
                  <a:srgbClr val="002060"/>
                </a:solidFill>
                <a:effectLst/>
                <a:latin typeface="Times New Roman" pitchFamily="18" charset="0"/>
                <a:cs typeface="Times New Roman" pitchFamily="18" charset="0"/>
              </a:rPr>
              <a:t>: </a:t>
            </a:r>
            <a:r>
              <a:rPr lang="kk-KZ" sz="2400" i="1" dirty="0" err="1" smtClean="0">
                <a:solidFill>
                  <a:srgbClr val="002060"/>
                </a:solidFill>
                <a:latin typeface="Times New Roman" pitchFamily="18" charset="0"/>
                <a:cs typeface="Times New Roman" pitchFamily="18" charset="0"/>
              </a:rPr>
              <a:t>Қ</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останай</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облысы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lang="ru-RU" sz="2400" i="1" dirty="0" err="1" smtClean="0">
                <a:solidFill>
                  <a:srgbClr val="002060"/>
                </a:solidFill>
                <a:latin typeface="Times New Roman" pitchFamily="18" charset="0"/>
                <a:cs typeface="Times New Roman" pitchFamily="18" charset="0"/>
              </a:rPr>
              <a:t>Беимбет</a:t>
            </a:r>
            <a:r>
              <a:rPr lang="ru-RU" sz="2400" i="1" dirty="0" smtClean="0">
                <a:solidFill>
                  <a:srgbClr val="002060"/>
                </a:solidFill>
                <a:latin typeface="Times New Roman" pitchFamily="18" charset="0"/>
                <a:cs typeface="Times New Roman" pitchFamily="18" charset="0"/>
              </a:rPr>
              <a:t> </a:t>
            </a:r>
            <a:r>
              <a:rPr lang="ru-RU" sz="2400" i="1" dirty="0" err="1" smtClean="0">
                <a:solidFill>
                  <a:srgbClr val="002060"/>
                </a:solidFill>
                <a:latin typeface="Times New Roman" pitchFamily="18" charset="0"/>
                <a:cs typeface="Times New Roman" pitchFamily="18" charset="0"/>
              </a:rPr>
              <a:t>Майлин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ауданы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аудан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орталығы </a:t>
            </a:r>
            <a:r>
              <a:rPr lang="ru-RU" sz="2400" i="1" dirty="0" err="1" smtClean="0">
                <a:solidFill>
                  <a:srgbClr val="002060"/>
                </a:solidFill>
                <a:latin typeface="Times New Roman" pitchFamily="18" charset="0"/>
                <a:cs typeface="Times New Roman" pitchFamily="18" charset="0"/>
              </a:rPr>
              <a:t>Әйет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ауылынан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бірнеше</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шақырым жердегі</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Әйет өзенінің жағасы,</a:t>
            </a:r>
            <a:r>
              <a:rPr kumimoji="0" lang="ru-RU" sz="2400" b="0" i="1" u="none" strike="noStrike" cap="none" normalizeH="0" dirty="0" err="1"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Журавлев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селосындағы бейітте</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b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b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Аты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аңызға айналған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батыр,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қыпшақ Қобыландының тікелей</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ұрпағы Жабағы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батыр ХҮІІІ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ғасырда өмір сүрген және жауынгерлік</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ерліктерімен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аты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шыққан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Жабағы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батыр 1722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жылы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қалмақтармен шайқаста өз халқының қалаулы ұлы ретінде</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қаза тапты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b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b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2002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жылы</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Таран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ауданының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Журавлевка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елді</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мекенінде</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Жабағы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батыр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рухына</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арнап</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ұрпақтары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ас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беріп</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бейіті</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басына</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ескерткіш</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белгі</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қойған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Жабағы </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батыр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бейітінен</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алыс</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емес</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жерде</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жыраның жанында</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2400" b="0" i="1" u="none" strike="noStrike" cap="none" normalizeH="0" baseline="0" dirty="0" err="1" smtClean="0">
                <a:ln>
                  <a:noFill/>
                </a:ln>
                <a:solidFill>
                  <a:srgbClr val="002060"/>
                </a:solidFill>
                <a:effectLst/>
                <a:latin typeface="Times New Roman" pitchFamily="18" charset="0"/>
                <a:cs typeface="Times New Roman" pitchFamily="18" charset="0"/>
              </a:rPr>
              <a:t>бұлақ ағып жатыр</a:t>
            </a:r>
            <a:r>
              <a:rPr kumimoji="0" lang="ru-RU" sz="2400" b="0" i="1" u="none" strike="noStrike" cap="none" normalizeH="0" baseline="0" dirty="0" smtClean="0">
                <a:ln>
                  <a:noFill/>
                </a:ln>
                <a:solidFill>
                  <a:srgbClr val="002060"/>
                </a:solidFill>
                <a:effectLst/>
                <a:latin typeface="Times New Roman" pitchFamily="18" charset="0"/>
                <a:cs typeface="Times New Roman" pitchFamily="18" charset="0"/>
              </a:rPr>
              <a:t>.</a:t>
            </a:r>
          </a:p>
        </p:txBody>
      </p:sp>
      <p:pic>
        <p:nvPicPr>
          <p:cNvPr id="5" name="Picture 4" descr="C:\Users\Ohrpam\Desktop\1503545427_article_b.jpeg"/>
          <p:cNvPicPr>
            <a:picLocks noChangeAspect="1" noChangeArrowheads="1"/>
          </p:cNvPicPr>
          <p:nvPr/>
        </p:nvPicPr>
        <p:blipFill>
          <a:blip r:embed="rId3" cstate="print"/>
          <a:srcRect/>
          <a:stretch>
            <a:fillRect/>
          </a:stretch>
        </p:blipFill>
        <p:spPr bwMode="auto">
          <a:xfrm>
            <a:off x="251520" y="188640"/>
            <a:ext cx="1431925" cy="1439863"/>
          </a:xfrm>
          <a:prstGeom prst="rect">
            <a:avLst/>
          </a:prstGeom>
          <a:noFill/>
          <a:ln w="9525">
            <a:noFill/>
            <a:miter lim="800000"/>
            <a:headEnd/>
            <a:tailEnd/>
          </a:ln>
        </p:spPr>
      </p:pic>
    </p:spTree>
  </p:cSld>
  <p:clrMapOvr>
    <a:masterClrMapping/>
  </p:clrMapOvr>
  <p:transition advTm="4375">
    <p:circle/>
    <p:sndAc>
      <p:stSnd>
        <p:snd r:embed="rId2" name="coi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Ohrpam\Desktop\1503545427_article_b.jpeg"/>
          <p:cNvPicPr>
            <a:picLocks noChangeAspect="1" noChangeArrowheads="1"/>
          </p:cNvPicPr>
          <p:nvPr/>
        </p:nvPicPr>
        <p:blipFill>
          <a:blip r:embed="rId3" cstate="print"/>
          <a:srcRect/>
          <a:stretch>
            <a:fillRect/>
          </a:stretch>
        </p:blipFill>
        <p:spPr bwMode="auto">
          <a:xfrm>
            <a:off x="44451" y="44451"/>
            <a:ext cx="1431925" cy="1439863"/>
          </a:xfrm>
          <a:prstGeom prst="rect">
            <a:avLst/>
          </a:prstGeom>
          <a:noFill/>
          <a:ln w="9525">
            <a:noFill/>
            <a:miter lim="800000"/>
            <a:headEnd/>
            <a:tailEnd/>
          </a:ln>
        </p:spPr>
      </p:pic>
      <p:pic>
        <p:nvPicPr>
          <p:cNvPr id="4" name="Picture 2" descr="C:\Users\Ohrpam\Documents\САКРАЛ. 19.07.2017 окончательные данные\ФОТО сакральных мест\20 Могила Жабагы батыра Тарановский район.JPG"/>
          <p:cNvPicPr>
            <a:picLocks noChangeAspect="1" noChangeArrowheads="1"/>
          </p:cNvPicPr>
          <p:nvPr/>
        </p:nvPicPr>
        <p:blipFill>
          <a:blip r:embed="rId4" cstate="print"/>
          <a:srcRect/>
          <a:stretch>
            <a:fillRect/>
          </a:stretch>
        </p:blipFill>
        <p:spPr bwMode="auto">
          <a:xfrm>
            <a:off x="323528" y="1412776"/>
            <a:ext cx="3628206" cy="3168352"/>
          </a:xfrm>
          <a:prstGeom prst="rect">
            <a:avLst/>
          </a:prstGeom>
          <a:noFill/>
          <a:ln w="9525">
            <a:noFill/>
            <a:miter lim="800000"/>
            <a:headEnd/>
            <a:tailEnd/>
          </a:ln>
        </p:spPr>
      </p:pic>
      <p:sp>
        <p:nvSpPr>
          <p:cNvPr id="5" name="Прямоугольник 4"/>
          <p:cNvSpPr/>
          <p:nvPr/>
        </p:nvSpPr>
        <p:spPr>
          <a:xfrm>
            <a:off x="251520" y="4725144"/>
            <a:ext cx="3600400" cy="1200329"/>
          </a:xfrm>
          <a:prstGeom prst="rect">
            <a:avLst/>
          </a:prstGeom>
        </p:spPr>
        <p:txBody>
          <a:bodyPr wrap="square">
            <a:spAutoFit/>
          </a:bodyPr>
          <a:lstStyle/>
          <a:p>
            <a:pPr algn="ctr">
              <a:defRPr/>
            </a:pPr>
            <a:r>
              <a:rPr lang="ru-RU" b="1" i="1" dirty="0" smtClean="0">
                <a:solidFill>
                  <a:srgbClr val="002060"/>
                </a:solidFill>
                <a:latin typeface="Times New Roman" panose="02020603050405020304" pitchFamily="18" charset="0"/>
                <a:cs typeface="Times New Roman" panose="02020603050405020304" pitchFamily="18" charset="0"/>
              </a:rPr>
              <a:t>Местонахождение:</a:t>
            </a:r>
          </a:p>
          <a:p>
            <a:pPr algn="ctr">
              <a:defRPr/>
            </a:pPr>
            <a:r>
              <a:rPr lang="ru-RU" i="1" dirty="0" err="1" smtClean="0">
                <a:solidFill>
                  <a:srgbClr val="002060"/>
                </a:solidFill>
                <a:latin typeface="Times New Roman" panose="02020603050405020304" pitchFamily="18" charset="0"/>
                <a:cs typeface="Times New Roman" panose="02020603050405020304" pitchFamily="18" charset="0"/>
              </a:rPr>
              <a:t>Тарановский</a:t>
            </a:r>
            <a:r>
              <a:rPr lang="ru-RU" i="1" dirty="0" smtClean="0">
                <a:solidFill>
                  <a:srgbClr val="002060"/>
                </a:solidFill>
                <a:latin typeface="Times New Roman" panose="02020603050405020304" pitchFamily="18" charset="0"/>
                <a:cs typeface="Times New Roman" panose="02020603050405020304" pitchFamily="18" charset="0"/>
              </a:rPr>
              <a:t>  район, </a:t>
            </a:r>
          </a:p>
          <a:p>
            <a:pPr algn="ctr">
              <a:defRPr/>
            </a:pPr>
            <a:r>
              <a:rPr lang="ru-RU" i="1" dirty="0" smtClean="0">
                <a:solidFill>
                  <a:srgbClr val="002060"/>
                </a:solidFill>
                <a:latin typeface="Times New Roman" panose="02020603050405020304" pitchFamily="18" charset="0"/>
                <a:cs typeface="Times New Roman" panose="02020603050405020304" pitchFamily="18" charset="0"/>
              </a:rPr>
              <a:t>кладбище села Журавлевка</a:t>
            </a:r>
            <a:endParaRPr lang="ru-RU" b="1" i="1" dirty="0" smtClean="0">
              <a:solidFill>
                <a:srgbClr val="002060"/>
              </a:solidFill>
              <a:latin typeface="Times New Roman" panose="02020603050405020304" pitchFamily="18" charset="0"/>
              <a:cs typeface="Times New Roman" panose="02020603050405020304" pitchFamily="18" charset="0"/>
            </a:endParaRPr>
          </a:p>
          <a:p>
            <a:pPr algn="ctr">
              <a:defRPr/>
            </a:pPr>
            <a:r>
              <a:rPr lang="ru-RU" b="1" i="1" dirty="0" smtClean="0">
                <a:solidFill>
                  <a:srgbClr val="002060"/>
                </a:solidFill>
                <a:latin typeface="Times New Roman" panose="02020603050405020304" pitchFamily="18" charset="0"/>
                <a:cs typeface="Times New Roman" panose="02020603050405020304" pitchFamily="18" charset="0"/>
              </a:rPr>
              <a:t>Датировка: </a:t>
            </a:r>
            <a:r>
              <a:rPr lang="ru-RU" i="1" dirty="0" smtClean="0">
                <a:solidFill>
                  <a:srgbClr val="002060"/>
                </a:solidFill>
                <a:latin typeface="Times New Roman" panose="02020603050405020304" pitchFamily="18" charset="0"/>
                <a:cs typeface="Times New Roman" panose="02020603050405020304" pitchFamily="18" charset="0"/>
              </a:rPr>
              <a:t>1722 год. </a:t>
            </a:r>
            <a:endParaRPr lang="ru-RU" i="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39952" y="1340768"/>
            <a:ext cx="4572000" cy="5355312"/>
          </a:xfrm>
          <a:prstGeom prst="rect">
            <a:avLst/>
          </a:prstGeom>
        </p:spPr>
        <p:txBody>
          <a:bodyPr>
            <a:spAutoFit/>
          </a:bodyPr>
          <a:lstStyle/>
          <a:p>
            <a:pPr indent="457200" algn="just">
              <a:defRPr/>
            </a:pPr>
            <a:r>
              <a:rPr lang="ru-RU" b="1" i="1" dirty="0" smtClean="0">
                <a:solidFill>
                  <a:srgbClr val="002060"/>
                </a:solidFill>
                <a:latin typeface="Times New Roman" panose="02020603050405020304" pitchFamily="18" charset="0"/>
                <a:cs typeface="Times New Roman" panose="02020603050405020304" pitchFamily="18" charset="0"/>
              </a:rPr>
              <a:t>Прямой потомок легендарного батыра, кипчака </a:t>
            </a:r>
            <a:r>
              <a:rPr lang="ru-RU" b="1" i="1" dirty="0" err="1" smtClean="0">
                <a:solidFill>
                  <a:srgbClr val="002060"/>
                </a:solidFill>
                <a:latin typeface="Times New Roman" panose="02020603050405020304" pitchFamily="18" charset="0"/>
                <a:cs typeface="Times New Roman" panose="02020603050405020304" pitchFamily="18" charset="0"/>
              </a:rPr>
              <a:t>Кобланды</a:t>
            </a:r>
            <a:r>
              <a:rPr lang="ru-RU" b="1" i="1" dirty="0" smtClean="0">
                <a:solidFill>
                  <a:srgbClr val="002060"/>
                </a:solidFill>
                <a:latin typeface="Times New Roman" panose="02020603050405020304" pitchFamily="18" charset="0"/>
                <a:cs typeface="Times New Roman" panose="02020603050405020304" pitchFamily="18" charset="0"/>
              </a:rPr>
              <a:t>, </a:t>
            </a:r>
            <a:r>
              <a:rPr lang="ru-RU" b="1" i="1" dirty="0" err="1" smtClean="0">
                <a:solidFill>
                  <a:srgbClr val="002060"/>
                </a:solidFill>
                <a:latin typeface="Times New Roman" panose="02020603050405020304" pitchFamily="18" charset="0"/>
                <a:cs typeface="Times New Roman" panose="02020603050405020304" pitchFamily="18" charset="0"/>
              </a:rPr>
              <a:t>Жабагы</a:t>
            </a:r>
            <a:r>
              <a:rPr lang="ru-RU" b="1" i="1" dirty="0" smtClean="0">
                <a:solidFill>
                  <a:srgbClr val="002060"/>
                </a:solidFill>
                <a:latin typeface="Times New Roman" panose="02020603050405020304" pitchFamily="18" charset="0"/>
                <a:cs typeface="Times New Roman" panose="02020603050405020304" pitchFamily="18" charset="0"/>
              </a:rPr>
              <a:t> батыр жил в </a:t>
            </a:r>
            <a:r>
              <a:rPr lang="kk-KZ" b="1" i="1" dirty="0" smtClean="0">
                <a:solidFill>
                  <a:srgbClr val="002060"/>
                </a:solidFill>
                <a:latin typeface="Times New Roman" panose="02020603050405020304" pitchFamily="18" charset="0"/>
                <a:cs typeface="Times New Roman" panose="02020603050405020304" pitchFamily="18" charset="0"/>
              </a:rPr>
              <a:t>Х</a:t>
            </a:r>
            <a:r>
              <a:rPr lang="en-US" b="1" i="1" dirty="0" smtClean="0">
                <a:solidFill>
                  <a:srgbClr val="002060"/>
                </a:solidFill>
                <a:latin typeface="Times New Roman" panose="02020603050405020304" pitchFamily="18" charset="0"/>
                <a:cs typeface="Times New Roman" panose="02020603050405020304" pitchFamily="18" charset="0"/>
              </a:rPr>
              <a:t>V</a:t>
            </a:r>
            <a:r>
              <a:rPr lang="kk-KZ" b="1" i="1" dirty="0" smtClean="0">
                <a:solidFill>
                  <a:srgbClr val="002060"/>
                </a:solidFill>
                <a:latin typeface="Times New Roman" panose="02020603050405020304" pitchFamily="18" charset="0"/>
                <a:cs typeface="Times New Roman" panose="02020603050405020304" pitchFamily="18" charset="0"/>
              </a:rPr>
              <a:t>ІІІ</a:t>
            </a:r>
            <a:r>
              <a:rPr lang="ru-RU" b="1" i="1" dirty="0" smtClean="0">
                <a:solidFill>
                  <a:srgbClr val="002060"/>
                </a:solidFill>
                <a:latin typeface="Times New Roman" panose="02020603050405020304" pitchFamily="18" charset="0"/>
                <a:cs typeface="Times New Roman" panose="02020603050405020304" pitchFamily="18" charset="0"/>
              </a:rPr>
              <a:t> веке, и прославился ратными подвигами. Погиб </a:t>
            </a:r>
            <a:r>
              <a:rPr lang="ru-RU" b="1" i="1" dirty="0" err="1" smtClean="0">
                <a:solidFill>
                  <a:srgbClr val="002060"/>
                </a:solidFill>
                <a:latin typeface="Times New Roman" panose="02020603050405020304" pitchFamily="18" charset="0"/>
                <a:cs typeface="Times New Roman" panose="02020603050405020304" pitchFamily="18" charset="0"/>
              </a:rPr>
              <a:t>Жабагы</a:t>
            </a:r>
            <a:r>
              <a:rPr lang="ru-RU" b="1" i="1" dirty="0" smtClean="0">
                <a:solidFill>
                  <a:srgbClr val="002060"/>
                </a:solidFill>
                <a:latin typeface="Times New Roman" panose="02020603050405020304" pitchFamily="18" charset="0"/>
                <a:cs typeface="Times New Roman" panose="02020603050405020304" pitchFamily="18" charset="0"/>
              </a:rPr>
              <a:t> батыр в 1722 году в сражении с калмыками,  как достойный сын своего народа. Смертельно раненый </a:t>
            </a:r>
            <a:r>
              <a:rPr lang="ru-RU" b="1" i="1" dirty="0" err="1" smtClean="0">
                <a:solidFill>
                  <a:srgbClr val="002060"/>
                </a:solidFill>
                <a:latin typeface="Times New Roman" panose="02020603050405020304" pitchFamily="18" charset="0"/>
                <a:cs typeface="Times New Roman" panose="02020603050405020304" pitchFamily="18" charset="0"/>
              </a:rPr>
              <a:t>Жабагы</a:t>
            </a:r>
            <a:r>
              <a:rPr lang="ru-RU" b="1" i="1" dirty="0" smtClean="0">
                <a:solidFill>
                  <a:srgbClr val="002060"/>
                </a:solidFill>
                <a:latin typeface="Times New Roman" panose="02020603050405020304" pitchFamily="18" charset="0"/>
                <a:cs typeface="Times New Roman" panose="02020603050405020304" pitchFamily="18" charset="0"/>
              </a:rPr>
              <a:t> батыр завещал своим воинам похоронить его на вершине кургана, в основание ямы которого были сброшены тела погибших калмыков. Позже рядом с </a:t>
            </a:r>
            <a:r>
              <a:rPr lang="ru-RU" b="1" i="1" dirty="0" err="1" smtClean="0">
                <a:solidFill>
                  <a:srgbClr val="002060"/>
                </a:solidFill>
                <a:latin typeface="Times New Roman" panose="02020603050405020304" pitchFamily="18" charset="0"/>
                <a:cs typeface="Times New Roman" panose="02020603050405020304" pitchFamily="18" charset="0"/>
              </a:rPr>
              <a:t>Жабагы</a:t>
            </a:r>
            <a:r>
              <a:rPr lang="ru-RU" b="1" i="1" dirty="0" smtClean="0">
                <a:solidFill>
                  <a:srgbClr val="002060"/>
                </a:solidFill>
                <a:latin typeface="Times New Roman" panose="02020603050405020304" pitchFamily="18" charset="0"/>
                <a:cs typeface="Times New Roman" panose="02020603050405020304" pitchFamily="18" charset="0"/>
              </a:rPr>
              <a:t> был захоронен его ближайший соратник </a:t>
            </a:r>
            <a:r>
              <a:rPr lang="ru-RU" b="1" i="1" dirty="0" err="1" smtClean="0">
                <a:solidFill>
                  <a:srgbClr val="002060"/>
                </a:solidFill>
                <a:latin typeface="Times New Roman" panose="02020603050405020304" pitchFamily="18" charset="0"/>
                <a:cs typeface="Times New Roman" panose="02020603050405020304" pitchFamily="18" charset="0"/>
              </a:rPr>
              <a:t>Жаманка-батыр</a:t>
            </a:r>
            <a:r>
              <a:rPr lang="ru-RU" b="1" i="1" dirty="0" smtClean="0">
                <a:solidFill>
                  <a:srgbClr val="002060"/>
                </a:solidFill>
                <a:latin typeface="Times New Roman" panose="02020603050405020304" pitchFamily="18" charset="0"/>
                <a:cs typeface="Times New Roman" panose="02020603050405020304" pitchFamily="18" charset="0"/>
              </a:rPr>
              <a:t>. </a:t>
            </a:r>
          </a:p>
          <a:p>
            <a:pPr indent="457200" algn="just">
              <a:defRPr/>
            </a:pPr>
            <a:r>
              <a:rPr lang="ru-RU" b="1" i="1" dirty="0" smtClean="0">
                <a:solidFill>
                  <a:srgbClr val="002060"/>
                </a:solidFill>
                <a:latin typeface="Times New Roman" panose="02020603050405020304" pitchFamily="18" charset="0"/>
                <a:cs typeface="Times New Roman" panose="02020603050405020304" pitchFamily="18" charset="0"/>
              </a:rPr>
              <a:t>Недалеко от могилы </a:t>
            </a:r>
            <a:r>
              <a:rPr lang="ru-RU" b="1" i="1" dirty="0" err="1" smtClean="0">
                <a:solidFill>
                  <a:srgbClr val="002060"/>
                </a:solidFill>
                <a:latin typeface="Times New Roman" panose="02020603050405020304" pitchFamily="18" charset="0"/>
                <a:cs typeface="Times New Roman" panose="02020603050405020304" pitchFamily="18" charset="0"/>
              </a:rPr>
              <a:t>Жабагы</a:t>
            </a:r>
            <a:r>
              <a:rPr lang="ru-RU" b="1" i="1" dirty="0" smtClean="0">
                <a:solidFill>
                  <a:srgbClr val="002060"/>
                </a:solidFill>
                <a:latin typeface="Times New Roman" panose="02020603050405020304" pitchFamily="18" charset="0"/>
                <a:cs typeface="Times New Roman" panose="02020603050405020304" pitchFamily="18" charset="0"/>
              </a:rPr>
              <a:t> батыра, внизу у оврага, течёт ручей. По словам старожилов, вода из родника является священной, испивший воду из ручья чувствует себя бодрым и здоровым.</a:t>
            </a:r>
          </a:p>
          <a:p>
            <a:pPr>
              <a:buFont typeface="Arial" panose="020B0604020202020204" pitchFamily="34" charset="0"/>
              <a:buChar char="•"/>
              <a:defRPr/>
            </a:pPr>
            <a:endParaRPr lang="ru-RU" dirty="0"/>
          </a:p>
        </p:txBody>
      </p:sp>
      <p:sp>
        <p:nvSpPr>
          <p:cNvPr id="7" name="Прямоугольник 6"/>
          <p:cNvSpPr/>
          <p:nvPr/>
        </p:nvSpPr>
        <p:spPr>
          <a:xfrm>
            <a:off x="1907704" y="476672"/>
            <a:ext cx="4572000" cy="954107"/>
          </a:xfrm>
          <a:prstGeom prst="rect">
            <a:avLst/>
          </a:prstGeom>
        </p:spPr>
        <p:txBody>
          <a:bodyPr>
            <a:spAutoFit/>
          </a:bodyPr>
          <a:lstStyle/>
          <a:p>
            <a:pPr algn="ctr"/>
            <a:r>
              <a:rPr lang="ru-RU" sz="3200" b="1" i="1" dirty="0" smtClean="0">
                <a:solidFill>
                  <a:srgbClr val="002060"/>
                </a:solidFill>
                <a:latin typeface="Times New Roman" panose="02020603050405020304" pitchFamily="18" charset="0"/>
                <a:cs typeface="Times New Roman" panose="02020603050405020304" pitchFamily="18" charset="0"/>
              </a:rPr>
              <a:t>Могила </a:t>
            </a:r>
            <a:r>
              <a:rPr lang="ru-RU" sz="3200" b="1" i="1" dirty="0" err="1" smtClean="0">
                <a:solidFill>
                  <a:srgbClr val="002060"/>
                </a:solidFill>
                <a:latin typeface="Times New Roman" panose="02020603050405020304" pitchFamily="18" charset="0"/>
                <a:cs typeface="Times New Roman" panose="02020603050405020304" pitchFamily="18" charset="0"/>
              </a:rPr>
              <a:t>Жабагы</a:t>
            </a:r>
            <a:r>
              <a:rPr lang="ru-RU" sz="3200" b="1" i="1" dirty="0" smtClean="0">
                <a:solidFill>
                  <a:srgbClr val="002060"/>
                </a:solidFill>
                <a:latin typeface="Times New Roman" panose="02020603050405020304" pitchFamily="18" charset="0"/>
                <a:cs typeface="Times New Roman" panose="02020603050405020304" pitchFamily="18" charset="0"/>
              </a:rPr>
              <a:t> батыра</a:t>
            </a:r>
            <a:r>
              <a:rPr lang="ru-RU" sz="2400" i="1" dirty="0" smtClean="0">
                <a:solidFill>
                  <a:srgbClr val="002060"/>
                </a:solidFill>
                <a:latin typeface="Times New Roman" panose="02020603050405020304" pitchFamily="18" charset="0"/>
                <a:cs typeface="Times New Roman" panose="02020603050405020304" pitchFamily="18" charset="0"/>
              </a:rPr>
              <a:t/>
            </a:r>
            <a:br>
              <a:rPr lang="ru-RU" sz="2400" i="1" dirty="0" smtClean="0">
                <a:solidFill>
                  <a:srgbClr val="002060"/>
                </a:solidFill>
                <a:latin typeface="Times New Roman" panose="02020603050405020304" pitchFamily="18" charset="0"/>
                <a:cs typeface="Times New Roman" panose="02020603050405020304" pitchFamily="18" charset="0"/>
              </a:rPr>
            </a:br>
            <a:endParaRPr lang="ru-RU" sz="2400" i="1" dirty="0">
              <a:solidFill>
                <a:srgbClr val="002060"/>
              </a:solidFill>
            </a:endParaRPr>
          </a:p>
        </p:txBody>
      </p:sp>
    </p:spTree>
  </p:cSld>
  <p:clrMapOvr>
    <a:masterClrMapping/>
  </p:clrMapOvr>
  <p:transition advTm="4468">
    <p:wedge/>
    <p:sndAc>
      <p:stSnd>
        <p:snd r:embed="rId2" name="breez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784" y="764704"/>
            <a:ext cx="7859216" cy="636680"/>
          </a:xfrm>
        </p:spPr>
        <p:txBody>
          <a:bodyPr>
            <a:normAutofit fontScale="90000"/>
          </a:bodyPr>
          <a:lstStyle/>
          <a:p>
            <a:pPr algn="ctr"/>
            <a:r>
              <a:rPr lang="ru-RU" i="1" dirty="0" smtClean="0">
                <a:solidFill>
                  <a:srgbClr val="002060"/>
                </a:solidFill>
                <a:latin typeface="Times New Roman" pitchFamily="18" charset="0"/>
                <a:cs typeface="Times New Roman" pitchFamily="18" charset="0"/>
              </a:rPr>
              <a:t>Батыры великой степи</a:t>
            </a:r>
            <a:endParaRPr lang="ru-RU" i="1" dirty="0">
              <a:solidFill>
                <a:srgbClr val="002060"/>
              </a:solidFill>
              <a:latin typeface="Times New Roman" pitchFamily="18" charset="0"/>
              <a:cs typeface="Times New Roman" pitchFamily="18" charset="0"/>
            </a:endParaRPr>
          </a:p>
        </p:txBody>
      </p:sp>
      <p:pic>
        <p:nvPicPr>
          <p:cNvPr id="3" name="Picture 4" descr="C:\Users\Ohrpam\Desktop\1503545427_article_b.jpeg"/>
          <p:cNvPicPr>
            <a:picLocks noChangeAspect="1" noChangeArrowheads="1"/>
          </p:cNvPicPr>
          <p:nvPr/>
        </p:nvPicPr>
        <p:blipFill>
          <a:blip r:embed="rId3" cstate="print"/>
          <a:srcRect/>
          <a:stretch>
            <a:fillRect/>
          </a:stretch>
        </p:blipFill>
        <p:spPr bwMode="auto">
          <a:xfrm>
            <a:off x="179512" y="188640"/>
            <a:ext cx="1431925" cy="1439863"/>
          </a:xfrm>
          <a:prstGeom prst="rect">
            <a:avLst/>
          </a:prstGeom>
          <a:noFill/>
          <a:ln w="9525">
            <a:noFill/>
            <a:miter lim="800000"/>
            <a:headEnd/>
            <a:tailEnd/>
          </a:ln>
        </p:spPr>
      </p:pic>
      <p:sp>
        <p:nvSpPr>
          <p:cNvPr id="5" name="TextBox 4"/>
          <p:cNvSpPr txBox="1"/>
          <p:nvPr/>
        </p:nvSpPr>
        <p:spPr>
          <a:xfrm>
            <a:off x="250989" y="1916832"/>
            <a:ext cx="8209444" cy="4031873"/>
          </a:xfrm>
          <a:prstGeom prst="rect">
            <a:avLst/>
          </a:prstGeom>
          <a:noFill/>
        </p:spPr>
        <p:txBody>
          <a:bodyPr wrap="square" rtlCol="0">
            <a:spAutoFit/>
          </a:bodyPr>
          <a:lstStyle/>
          <a:p>
            <a:pPr algn="just"/>
            <a:r>
              <a:rPr lang="ru-RU" sz="2400" b="1" i="1" dirty="0" smtClean="0">
                <a:solidFill>
                  <a:srgbClr val="002060"/>
                </a:solidFill>
                <a:latin typeface="Times New Roman" pitchFamily="18" charset="0"/>
                <a:cs typeface="Times New Roman" pitchFamily="18" charset="0"/>
              </a:rPr>
              <a:t>Казахский народ всегда бережно хранил в своей памяти имена славных батыров и яркие предания о них. Они командовали огромными армиями, побеждали лучших вражеских воинов. Множество  батыров вышло из народа.</a:t>
            </a:r>
          </a:p>
          <a:p>
            <a:pPr algn="just"/>
            <a:r>
              <a:rPr lang="ru-RU" sz="2400" b="1" i="1" dirty="0" smtClean="0">
                <a:solidFill>
                  <a:srgbClr val="002060"/>
                </a:solidFill>
                <a:latin typeface="Times New Roman" pitchFamily="18" charset="0"/>
                <a:cs typeface="Times New Roman" pitchFamily="18" charset="0"/>
              </a:rPr>
              <a:t>Во время </a:t>
            </a:r>
            <a:r>
              <a:rPr lang="ru-RU" sz="2400" b="1" i="1" dirty="0" err="1" smtClean="0">
                <a:solidFill>
                  <a:srgbClr val="002060"/>
                </a:solidFill>
                <a:latin typeface="Times New Roman" pitchFamily="18" charset="0"/>
                <a:cs typeface="Times New Roman" pitchFamily="18" charset="0"/>
              </a:rPr>
              <a:t>джунгарского</a:t>
            </a:r>
            <a:r>
              <a:rPr lang="ru-RU" sz="2400" b="1" i="1" dirty="0" smtClean="0">
                <a:solidFill>
                  <a:srgbClr val="002060"/>
                </a:solidFill>
                <a:latin typeface="Times New Roman" pitchFamily="18" charset="0"/>
                <a:cs typeface="Times New Roman" pitchFamily="18" charset="0"/>
              </a:rPr>
              <a:t> нашествия на территорию Казахстана. Их именами славится и наша </a:t>
            </a:r>
            <a:r>
              <a:rPr lang="ru-RU" sz="2400" b="1" i="1" dirty="0" err="1" smtClean="0">
                <a:solidFill>
                  <a:srgbClr val="002060"/>
                </a:solidFill>
                <a:latin typeface="Times New Roman" pitchFamily="18" charset="0"/>
                <a:cs typeface="Times New Roman" pitchFamily="18" charset="0"/>
              </a:rPr>
              <a:t>Костанайская</a:t>
            </a:r>
            <a:r>
              <a:rPr lang="ru-RU" sz="2400" b="1" i="1" dirty="0" smtClean="0">
                <a:solidFill>
                  <a:srgbClr val="002060"/>
                </a:solidFill>
                <a:latin typeface="Times New Roman" pitchFamily="18" charset="0"/>
                <a:cs typeface="Times New Roman" pitchFamily="18" charset="0"/>
              </a:rPr>
              <a:t> область. Места захоронения батыров, совершивших  незабываемые в памяти народа подвиги, вошли в сакральную географию нашего края</a:t>
            </a:r>
            <a:r>
              <a:rPr lang="ru-RU" sz="2400" b="1" i="1" dirty="0" smtClean="0"/>
              <a:t>.  </a:t>
            </a:r>
          </a:p>
          <a:p>
            <a:pPr algn="ctr"/>
            <a:endParaRPr lang="ru-RU" sz="1600" b="1" dirty="0" smtClean="0"/>
          </a:p>
        </p:txBody>
      </p:sp>
      <p:sp>
        <p:nvSpPr>
          <p:cNvPr id="6" name="Стрелка вправо с вырезом 5"/>
          <p:cNvSpPr/>
          <p:nvPr/>
        </p:nvSpPr>
        <p:spPr>
          <a:xfrm>
            <a:off x="7668344" y="6309320"/>
            <a:ext cx="1008112"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484">
    <p:wheel spokes="2"/>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aran.kostanay.gov.kz/bitrix/images/13.JPG"/>
          <p:cNvPicPr>
            <a:picLocks noChangeAspect="1" noChangeArrowheads="1"/>
          </p:cNvPicPr>
          <p:nvPr/>
        </p:nvPicPr>
        <p:blipFill>
          <a:blip r:embed="rId3" cstate="print"/>
          <a:srcRect/>
          <a:stretch>
            <a:fillRect/>
          </a:stretch>
        </p:blipFill>
        <p:spPr bwMode="auto">
          <a:xfrm>
            <a:off x="179512" y="1124744"/>
            <a:ext cx="4238625" cy="4572000"/>
          </a:xfrm>
          <a:prstGeom prst="rect">
            <a:avLst/>
          </a:prstGeom>
          <a:noFill/>
        </p:spPr>
      </p:pic>
      <p:sp>
        <p:nvSpPr>
          <p:cNvPr id="3" name="Прямоугольник 2"/>
          <p:cNvSpPr/>
          <p:nvPr/>
        </p:nvSpPr>
        <p:spPr>
          <a:xfrm>
            <a:off x="4499992" y="908720"/>
            <a:ext cx="4176464" cy="5632311"/>
          </a:xfrm>
          <a:prstGeom prst="rect">
            <a:avLst/>
          </a:prstGeom>
        </p:spPr>
        <p:txBody>
          <a:bodyPr wrap="square">
            <a:spAutoFit/>
          </a:bodyPr>
          <a:lstStyle/>
          <a:p>
            <a:pPr algn="just">
              <a:lnSpc>
                <a:spcPts val="2400"/>
              </a:lnSpc>
            </a:pPr>
            <a:r>
              <a:rPr lang="ru-RU" sz="2000" b="1" i="1" dirty="0" smtClean="0">
                <a:solidFill>
                  <a:srgbClr val="002060"/>
                </a:solidFill>
                <a:latin typeface="Times New Roman" pitchFamily="18" charset="0"/>
                <a:cs typeface="Times New Roman" pitchFamily="18" charset="0"/>
              </a:rPr>
              <a:t>В рамках программной статьи «</a:t>
            </a:r>
            <a:r>
              <a:rPr lang="ru-RU" sz="2000" b="1" i="1" dirty="0" err="1" smtClean="0">
                <a:solidFill>
                  <a:srgbClr val="002060"/>
                </a:solidFill>
                <a:latin typeface="Times New Roman" pitchFamily="18" charset="0"/>
                <a:cs typeface="Times New Roman" pitchFamily="18" charset="0"/>
              </a:rPr>
              <a:t>Рухани</a:t>
            </a:r>
            <a:r>
              <a:rPr lang="ru-RU" sz="2000" b="1" i="1" dirty="0" smtClean="0">
                <a:solidFill>
                  <a:srgbClr val="002060"/>
                </a:solidFill>
                <a:latin typeface="Times New Roman" pitchFamily="18" charset="0"/>
                <a:cs typeface="Times New Roman" pitchFamily="18" charset="0"/>
              </a:rPr>
              <a:t> </a:t>
            </a:r>
            <a:r>
              <a:rPr lang="ru-RU" sz="2000" b="1" i="1" dirty="0" err="1" smtClean="0">
                <a:solidFill>
                  <a:srgbClr val="002060"/>
                </a:solidFill>
                <a:latin typeface="Times New Roman" pitchFamily="18" charset="0"/>
                <a:cs typeface="Times New Roman" pitchFamily="18" charset="0"/>
              </a:rPr>
              <a:t>жаңғыру</a:t>
            </a:r>
            <a:r>
              <a:rPr lang="ru-RU" sz="2000" b="1" i="1" dirty="0" smtClean="0">
                <a:solidFill>
                  <a:srgbClr val="002060"/>
                </a:solidFill>
                <a:latin typeface="Times New Roman" pitchFamily="18" charset="0"/>
                <a:cs typeface="Times New Roman" pitchFamily="18" charset="0"/>
              </a:rPr>
              <a:t>», Земля </a:t>
            </a:r>
            <a:r>
              <a:rPr lang="ru-RU" sz="2000" b="1" i="1" dirty="0" err="1" smtClean="0">
                <a:solidFill>
                  <a:srgbClr val="002060"/>
                </a:solidFill>
                <a:latin typeface="Times New Roman" pitchFamily="18" charset="0"/>
                <a:cs typeface="Times New Roman" pitchFamily="18" charset="0"/>
              </a:rPr>
              <a:t>Костанайской</a:t>
            </a:r>
            <a:r>
              <a:rPr lang="ru-RU" sz="2000" b="1" i="1" dirty="0" smtClean="0">
                <a:solidFill>
                  <a:srgbClr val="002060"/>
                </a:solidFill>
                <a:latin typeface="Times New Roman" pitchFamily="18" charset="0"/>
                <a:cs typeface="Times New Roman" pitchFamily="18" charset="0"/>
              </a:rPr>
              <a:t> области богата памятниками истории и культуры. Мавзолеи, древние городища, поселения, по сей день хранят в себе тайны ушедших веков. Прикоснуться к подобным сакральным объектам - все ровно что пообщаться с прямым свидетелем тех времен и событий.    </a:t>
            </a:r>
            <a:br>
              <a:rPr lang="ru-RU" sz="2000" b="1" i="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В список сакральных объектов по </a:t>
            </a:r>
            <a:r>
              <a:rPr lang="ru-RU" sz="2000" b="1" i="1" dirty="0" err="1" smtClean="0">
                <a:solidFill>
                  <a:srgbClr val="002060"/>
                </a:solidFill>
                <a:latin typeface="Times New Roman" pitchFamily="18" charset="0"/>
                <a:cs typeface="Times New Roman" pitchFamily="18" charset="0"/>
              </a:rPr>
              <a:t>Костанайской</a:t>
            </a:r>
            <a:r>
              <a:rPr lang="ru-RU" sz="2000" b="1" i="1" dirty="0" smtClean="0">
                <a:solidFill>
                  <a:srgbClr val="002060"/>
                </a:solidFill>
                <a:latin typeface="Times New Roman" pitchFamily="18" charset="0"/>
                <a:cs typeface="Times New Roman" pitchFamily="18" charset="0"/>
              </a:rPr>
              <a:t> области вошло и место захоронения </a:t>
            </a:r>
            <a:r>
              <a:rPr lang="ru-RU" sz="2000" b="1" i="1" dirty="0" err="1" smtClean="0">
                <a:solidFill>
                  <a:srgbClr val="002060"/>
                </a:solidFill>
                <a:latin typeface="Times New Roman" pitchFamily="18" charset="0"/>
                <a:cs typeface="Times New Roman" pitchFamily="18" charset="0"/>
              </a:rPr>
              <a:t>Жабағы </a:t>
            </a:r>
            <a:r>
              <a:rPr lang="ru-RU" sz="2000" b="1" i="1" dirty="0" smtClean="0">
                <a:solidFill>
                  <a:srgbClr val="002060"/>
                </a:solidFill>
                <a:latin typeface="Times New Roman" pitchFamily="18" charset="0"/>
                <a:cs typeface="Times New Roman" pitchFamily="18" charset="0"/>
              </a:rPr>
              <a:t>батыра, которое находится на территории Тарановского района, близ села Тарановское. </a:t>
            </a:r>
            <a:endParaRPr lang="ru-RU" sz="2000" b="1" dirty="0">
              <a:solidFill>
                <a:srgbClr val="002060"/>
              </a:solidFill>
            </a:endParaRPr>
          </a:p>
        </p:txBody>
      </p:sp>
    </p:spTree>
  </p:cSld>
  <p:clrMapOvr>
    <a:masterClrMapping/>
  </p:clrMapOvr>
  <p:transition advTm="4000">
    <p:wheel spokes="2"/>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836712"/>
            <a:ext cx="4392488" cy="4401205"/>
          </a:xfrm>
          <a:prstGeom prst="rect">
            <a:avLst/>
          </a:prstGeom>
        </p:spPr>
        <p:txBody>
          <a:bodyPr wrap="square">
            <a:spAutoFit/>
          </a:bodyPr>
          <a:lstStyle/>
          <a:p>
            <a:pPr algn="just"/>
            <a:r>
              <a:rPr lang="ru-RU" sz="2000" b="1" i="1" dirty="0" smtClean="0">
                <a:solidFill>
                  <a:srgbClr val="002060"/>
                </a:solidFill>
                <a:latin typeface="Times New Roman" pitchFamily="18" charset="0"/>
                <a:cs typeface="Times New Roman" pitchFamily="18" charset="0"/>
              </a:rPr>
              <a:t/>
            </a:r>
            <a:br>
              <a:rPr lang="ru-RU" sz="2000" b="1" i="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Имя </a:t>
            </a:r>
            <a:r>
              <a:rPr lang="ru-RU" sz="2000" b="1" i="1" dirty="0" err="1" smtClean="0">
                <a:solidFill>
                  <a:srgbClr val="002060"/>
                </a:solidFill>
                <a:latin typeface="Times New Roman" pitchFamily="18" charset="0"/>
                <a:cs typeface="Times New Roman" pitchFamily="18" charset="0"/>
              </a:rPr>
              <a:t>Жабағы </a:t>
            </a:r>
            <a:r>
              <a:rPr lang="ru-RU" sz="2000" b="1" i="1" dirty="0" smtClean="0">
                <a:solidFill>
                  <a:srgbClr val="002060"/>
                </a:solidFill>
                <a:latin typeface="Times New Roman" pitchFamily="18" charset="0"/>
                <a:cs typeface="Times New Roman" pitchFamily="18" charset="0"/>
              </a:rPr>
              <a:t>батыра известно далеко за пределами нашей страны. И мы проживающие на той земле, где он похоронен, должны помнить и чтить его, рассказывать молодому поколению, чтобы знали и гордились своей малой родиной! У народа, который помнит, ценит, гордится своей историей, великое будущее. Гордость за прошлое, прагматичная оценка настоящего и позитивный взгляд в будущее – вот залог успеха нашей страны</a:t>
            </a:r>
            <a:r>
              <a:rPr lang="ru-RU" sz="2000" i="1" dirty="0" smtClean="0">
                <a:solidFill>
                  <a:srgbClr val="002060"/>
                </a:solidFill>
              </a:rPr>
              <a:t>. </a:t>
            </a:r>
            <a:endParaRPr lang="ru-RU" sz="2000" i="1" dirty="0">
              <a:solidFill>
                <a:srgbClr val="002060"/>
              </a:solidFill>
            </a:endParaRPr>
          </a:p>
        </p:txBody>
      </p:sp>
      <p:pic>
        <p:nvPicPr>
          <p:cNvPr id="3074" name="Picture 2" descr="http://kultura.kostanay.gov.kz/wp-content/uploads/2019/06/%E2%84%96-10.%D0%9C%D0%B5%D1%81%D1%82%D0%BE-%D0%B7%D0%B0%D1%85%D0%BE%D1%80%D0%BE%D0%BD%D0%B5%D0%BD%D0%B8%D1%8F-%D0%96%D0%B0%D0%B1%D0%B0%D0%B3%D1%8B-%D0%B1%D0%B0%D1%82%D1%8B%D1%80%D0%B0.jpg"/>
          <p:cNvPicPr>
            <a:picLocks noChangeAspect="1" noChangeArrowheads="1"/>
          </p:cNvPicPr>
          <p:nvPr/>
        </p:nvPicPr>
        <p:blipFill>
          <a:blip r:embed="rId3" cstate="print"/>
          <a:srcRect/>
          <a:stretch>
            <a:fillRect/>
          </a:stretch>
        </p:blipFill>
        <p:spPr bwMode="auto">
          <a:xfrm>
            <a:off x="251520" y="1052735"/>
            <a:ext cx="3888432" cy="4834267"/>
          </a:xfrm>
          <a:prstGeom prst="rect">
            <a:avLst/>
          </a:prstGeom>
          <a:noFill/>
        </p:spPr>
      </p:pic>
    </p:spTree>
  </p:cSld>
  <p:clrMapOvr>
    <a:masterClrMapping/>
  </p:clrMapOvr>
  <p:transition advClick="0" advTm="4157">
    <p:wheel spokes="3"/>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136904" cy="576064"/>
          </a:xfrm>
        </p:spPr>
        <p:txBody>
          <a:bodyPr>
            <a:normAutofit fontScale="90000"/>
          </a:bodyPr>
          <a:lstStyle/>
          <a:p>
            <a:pPr algn="ctr"/>
            <a:r>
              <a:rPr lang="kk-KZ" i="1" dirty="0" smtClean="0">
                <a:latin typeface="Times New Roman" pitchFamily="18" charset="0"/>
                <a:cs typeface="Times New Roman" pitchFamily="18" charset="0"/>
              </a:rPr>
              <a:t>Жабағы батыр</a:t>
            </a:r>
            <a:endParaRPr lang="ru-RU" b="1" i="1" dirty="0">
              <a:latin typeface="Times New Roman" pitchFamily="18" charset="0"/>
              <a:cs typeface="Times New Roman" pitchFamily="18" charset="0"/>
            </a:endParaRPr>
          </a:p>
        </p:txBody>
      </p:sp>
      <p:sp>
        <p:nvSpPr>
          <p:cNvPr id="4" name="TextBox 3"/>
          <p:cNvSpPr txBox="1"/>
          <p:nvPr/>
        </p:nvSpPr>
        <p:spPr>
          <a:xfrm>
            <a:off x="179512" y="908720"/>
            <a:ext cx="8640960" cy="5755422"/>
          </a:xfrm>
          <a:prstGeom prst="rect">
            <a:avLst/>
          </a:prstGeom>
          <a:noFill/>
        </p:spPr>
        <p:txBody>
          <a:bodyPr wrap="square" rtlCol="0">
            <a:spAutoFit/>
          </a:bodyPr>
          <a:lstStyle/>
          <a:p>
            <a:pPr algn="just"/>
            <a:r>
              <a:rPr lang="ru-RU" sz="1600" dirty="0" smtClean="0"/>
              <a:t>    </a:t>
            </a:r>
            <a:r>
              <a:rPr lang="ru-RU" sz="1600" b="1" i="1" dirty="0" smtClean="0"/>
              <a:t> </a:t>
            </a:r>
          </a:p>
          <a:p>
            <a:pPr algn="just"/>
            <a:endParaRPr lang="ru-RU" sz="1600" b="1" i="1" dirty="0" smtClean="0"/>
          </a:p>
          <a:p>
            <a:pPr algn="just"/>
            <a:endParaRPr lang="ru-RU" sz="1600" b="1" i="1" dirty="0" smtClean="0"/>
          </a:p>
          <a:p>
            <a:pPr algn="just"/>
            <a:r>
              <a:rPr lang="ru-RU" b="1" i="1" dirty="0" smtClean="0">
                <a:solidFill>
                  <a:srgbClr val="002060"/>
                </a:solidFill>
                <a:latin typeface="Times New Roman" pitchFamily="18" charset="0"/>
                <a:cs typeface="Times New Roman" pitchFamily="18" charset="0"/>
              </a:rPr>
              <a:t>       Одним из славных сыновей Великой степи, отдавших  жизнь за свободу и  независимости своей Отчизны, был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 из рода кипчак, прямой потомок легендарного </a:t>
            </a:r>
            <a:r>
              <a:rPr lang="ru-RU" b="1" i="1" dirty="0" err="1" smtClean="0">
                <a:solidFill>
                  <a:srgbClr val="002060"/>
                </a:solidFill>
                <a:latin typeface="Times New Roman" pitchFamily="18" charset="0"/>
                <a:cs typeface="Times New Roman" pitchFamily="18" charset="0"/>
              </a:rPr>
              <a:t>Кобыланды</a:t>
            </a:r>
            <a:r>
              <a:rPr lang="ru-RU" b="1" i="1" dirty="0" smtClean="0">
                <a:solidFill>
                  <a:srgbClr val="002060"/>
                </a:solidFill>
                <a:latin typeface="Times New Roman" pitchFamily="18" charset="0"/>
                <a:cs typeface="Times New Roman" pitchFamily="18" charset="0"/>
              </a:rPr>
              <a:t> батыра, внук батыра </a:t>
            </a:r>
            <a:r>
              <a:rPr lang="ru-RU" b="1" i="1" dirty="0" err="1" smtClean="0">
                <a:solidFill>
                  <a:srgbClr val="002060"/>
                </a:solidFill>
                <a:latin typeface="Times New Roman" pitchFamily="18" charset="0"/>
                <a:cs typeface="Times New Roman" pitchFamily="18" charset="0"/>
              </a:rPr>
              <a:t>Түгеля </a:t>
            </a:r>
            <a:r>
              <a:rPr lang="ru-RU" b="1" i="1" dirty="0" smtClean="0">
                <a:solidFill>
                  <a:srgbClr val="002060"/>
                </a:solidFill>
                <a:latin typeface="Times New Roman" pitchFamily="18" charset="0"/>
                <a:cs typeface="Times New Roman" pitchFamily="18" charset="0"/>
              </a:rPr>
              <a:t>сама по себе является яркой  и интересной. </a:t>
            </a:r>
          </a:p>
          <a:p>
            <a:pPr algn="just"/>
            <a:r>
              <a:rPr lang="ru-RU" b="1" i="1" dirty="0" smtClean="0">
                <a:solidFill>
                  <a:srgbClr val="002060"/>
                </a:solidFill>
                <a:latin typeface="Times New Roman" pitchFamily="18" charset="0"/>
                <a:cs typeface="Times New Roman" pitchFamily="18" charset="0"/>
              </a:rPr>
              <a:t>     Когда жена </a:t>
            </a:r>
            <a:r>
              <a:rPr lang="ru-RU" b="1" i="1" dirty="0" err="1" smtClean="0">
                <a:solidFill>
                  <a:srgbClr val="002060"/>
                </a:solidFill>
                <a:latin typeface="Times New Roman" pitchFamily="18" charset="0"/>
                <a:cs typeface="Times New Roman" pitchFamily="18" charset="0"/>
              </a:rPr>
              <a:t>Ақжигита </a:t>
            </a:r>
            <a:r>
              <a:rPr lang="ru-RU" b="1" i="1" dirty="0" smtClean="0">
                <a:solidFill>
                  <a:srgbClr val="002060"/>
                </a:solidFill>
                <a:latin typeface="Times New Roman" pitchFamily="18" charset="0"/>
                <a:cs typeface="Times New Roman" pitchFamily="18" charset="0"/>
              </a:rPr>
              <a:t>родила сына, народ не мог долго  подобрать ему имя, тогда хан Орды назвал его своим сыном  и дал ему имя </a:t>
            </a:r>
            <a:r>
              <a:rPr lang="ru-RU" b="1" i="1" dirty="0" err="1" smtClean="0">
                <a:solidFill>
                  <a:srgbClr val="002060"/>
                </a:solidFill>
                <a:latin typeface="Times New Roman" pitchFamily="18" charset="0"/>
                <a:cs typeface="Times New Roman" pitchFamily="18" charset="0"/>
              </a:rPr>
              <a:t>Тугель</a:t>
            </a:r>
            <a:r>
              <a:rPr lang="ru-RU" b="1" i="1" dirty="0" smtClean="0">
                <a:solidFill>
                  <a:srgbClr val="002060"/>
                </a:solidFill>
                <a:latin typeface="Times New Roman" pitchFamily="18" charset="0"/>
                <a:cs typeface="Times New Roman" pitchFamily="18" charset="0"/>
              </a:rPr>
              <a:t>, тем самым благословил  его как защитника народа. Когда </a:t>
            </a:r>
            <a:r>
              <a:rPr lang="ru-RU" b="1" i="1" dirty="0" err="1" smtClean="0">
                <a:solidFill>
                  <a:srgbClr val="002060"/>
                </a:solidFill>
                <a:latin typeface="Times New Roman" pitchFamily="18" charset="0"/>
                <a:cs typeface="Times New Roman" pitchFamily="18" charset="0"/>
              </a:rPr>
              <a:t>Түгель </a:t>
            </a:r>
            <a:r>
              <a:rPr lang="ru-RU" b="1" i="1" dirty="0" smtClean="0">
                <a:solidFill>
                  <a:srgbClr val="002060"/>
                </a:solidFill>
                <a:latin typeface="Times New Roman" pitchFamily="18" charset="0"/>
                <a:cs typeface="Times New Roman" pitchFamily="18" charset="0"/>
              </a:rPr>
              <a:t>вырос, он стал участником многих походов и прославился своими подвигами. </a:t>
            </a:r>
            <a:r>
              <a:rPr lang="ru-RU" b="1" i="1" dirty="0" err="1" smtClean="0">
                <a:solidFill>
                  <a:srgbClr val="002060"/>
                </a:solidFill>
                <a:latin typeface="Times New Roman" pitchFamily="18" charset="0"/>
                <a:cs typeface="Times New Roman" pitchFamily="18" charset="0"/>
              </a:rPr>
              <a:t>Абылай</a:t>
            </a:r>
            <a:r>
              <a:rPr lang="ru-RU" b="1" i="1" dirty="0" smtClean="0">
                <a:solidFill>
                  <a:srgbClr val="002060"/>
                </a:solidFill>
                <a:latin typeface="Times New Roman" pitchFamily="18" charset="0"/>
                <a:cs typeface="Times New Roman" pitchFamily="18" charset="0"/>
              </a:rPr>
              <a:t> хан однажды выразил свое благословение джигиту, спросив: «Что ты желаешь? Трон мой передать или же счастье свое отдать ?». </a:t>
            </a:r>
            <a:r>
              <a:rPr lang="ru-RU" b="1" i="1" dirty="0" err="1" smtClean="0">
                <a:solidFill>
                  <a:srgbClr val="002060"/>
                </a:solidFill>
                <a:latin typeface="Times New Roman" pitchFamily="18" charset="0"/>
                <a:cs typeface="Times New Roman" pitchFamily="18" charset="0"/>
              </a:rPr>
              <a:t>Тугель</a:t>
            </a:r>
            <a:r>
              <a:rPr lang="ru-RU" b="1" i="1" dirty="0" smtClean="0">
                <a:solidFill>
                  <a:srgbClr val="002060"/>
                </a:solidFill>
                <a:latin typeface="Times New Roman" pitchFamily="18" charset="0"/>
                <a:cs typeface="Times New Roman" pitchFamily="18" charset="0"/>
              </a:rPr>
              <a:t> ответил, что власть ему не нужна, а счастье  в том, что на него обратил внимание сам правитель. И тут </a:t>
            </a:r>
            <a:r>
              <a:rPr lang="ru-RU" b="1" i="1" dirty="0" err="1" smtClean="0">
                <a:solidFill>
                  <a:srgbClr val="002060"/>
                </a:solidFill>
                <a:latin typeface="Times New Roman" pitchFamily="18" charset="0"/>
                <a:cs typeface="Times New Roman" pitchFamily="18" charset="0"/>
              </a:rPr>
              <a:t>Абылай</a:t>
            </a:r>
            <a:r>
              <a:rPr lang="ru-RU" b="1" i="1" dirty="0" smtClean="0">
                <a:solidFill>
                  <a:srgbClr val="002060"/>
                </a:solidFill>
                <a:latin typeface="Times New Roman" pitchFamily="18" charset="0"/>
                <a:cs typeface="Times New Roman" pitchFamily="18" charset="0"/>
              </a:rPr>
              <a:t> хан вручил ему походное знамя Когда у </a:t>
            </a:r>
            <a:r>
              <a:rPr lang="ru-RU" b="1" i="1" dirty="0" err="1" smtClean="0">
                <a:solidFill>
                  <a:srgbClr val="002060"/>
                </a:solidFill>
                <a:latin typeface="Times New Roman" pitchFamily="18" charset="0"/>
                <a:cs typeface="Times New Roman" pitchFamily="18" charset="0"/>
              </a:rPr>
              <a:t>Тугеля</a:t>
            </a:r>
            <a:r>
              <a:rPr lang="ru-RU" b="1" i="1" dirty="0" smtClean="0">
                <a:solidFill>
                  <a:srgbClr val="002060"/>
                </a:solidFill>
                <a:latin typeface="Times New Roman" pitchFamily="18" charset="0"/>
                <a:cs typeface="Times New Roman" pitchFamily="18" charset="0"/>
              </a:rPr>
              <a:t> родились два сына – </a:t>
            </a:r>
            <a:r>
              <a:rPr lang="ru-RU" b="1" i="1" dirty="0" err="1" smtClean="0">
                <a:solidFill>
                  <a:srgbClr val="002060"/>
                </a:solidFill>
                <a:latin typeface="Times New Roman" pitchFamily="18" charset="0"/>
                <a:cs typeface="Times New Roman" pitchFamily="18" charset="0"/>
              </a:rPr>
              <a:t>Ипан</a:t>
            </a:r>
            <a:r>
              <a:rPr lang="ru-RU" b="1" i="1" dirty="0" smtClean="0">
                <a:solidFill>
                  <a:srgbClr val="002060"/>
                </a:solidFill>
                <a:latin typeface="Times New Roman" pitchFamily="18" charset="0"/>
                <a:cs typeface="Times New Roman" pitchFamily="18" charset="0"/>
              </a:rPr>
              <a:t> и </a:t>
            </a:r>
            <a:r>
              <a:rPr lang="ru-RU" b="1" i="1" dirty="0" err="1" smtClean="0">
                <a:solidFill>
                  <a:srgbClr val="002060"/>
                </a:solidFill>
                <a:latin typeface="Times New Roman" pitchFamily="18" charset="0"/>
                <a:cs typeface="Times New Roman" pitchFamily="18" charset="0"/>
              </a:rPr>
              <a:t>Джанибек</a:t>
            </a:r>
            <a:r>
              <a:rPr lang="ru-RU" b="1" i="1" dirty="0" smtClean="0">
                <a:solidFill>
                  <a:srgbClr val="002060"/>
                </a:solidFill>
                <a:latin typeface="Times New Roman" pitchFamily="18" charset="0"/>
                <a:cs typeface="Times New Roman" pitchFamily="18" charset="0"/>
              </a:rPr>
              <a:t>, то знамя, данное из рук самого </a:t>
            </a:r>
            <a:r>
              <a:rPr lang="ru-RU" b="1" i="1" dirty="0" err="1" smtClean="0">
                <a:solidFill>
                  <a:srgbClr val="002060"/>
                </a:solidFill>
                <a:latin typeface="Times New Roman" pitchFamily="18" charset="0"/>
                <a:cs typeface="Times New Roman" pitchFamily="18" charset="0"/>
              </a:rPr>
              <a:t>Абылай</a:t>
            </a:r>
            <a:r>
              <a:rPr lang="ru-RU" b="1" i="1" dirty="0" smtClean="0">
                <a:solidFill>
                  <a:srgbClr val="002060"/>
                </a:solidFill>
                <a:latin typeface="Times New Roman" pitchFamily="18" charset="0"/>
                <a:cs typeface="Times New Roman" pitchFamily="18" charset="0"/>
              </a:rPr>
              <a:t> хана, он передал по наследству младшему сыну </a:t>
            </a:r>
            <a:r>
              <a:rPr lang="ru-RU" b="1" i="1" dirty="0" err="1" smtClean="0">
                <a:solidFill>
                  <a:srgbClr val="002060"/>
                </a:solidFill>
                <a:latin typeface="Times New Roman" pitchFamily="18" charset="0"/>
                <a:cs typeface="Times New Roman" pitchFamily="18" charset="0"/>
              </a:rPr>
              <a:t>Ипану</a:t>
            </a:r>
            <a:r>
              <a:rPr lang="ru-RU" b="1" i="1" dirty="0" smtClean="0">
                <a:solidFill>
                  <a:srgbClr val="002060"/>
                </a:solidFill>
                <a:latin typeface="Times New Roman" pitchFamily="18" charset="0"/>
                <a:cs typeface="Times New Roman" pitchFamily="18" charset="0"/>
              </a:rPr>
              <a:t>. </a:t>
            </a:r>
          </a:p>
          <a:p>
            <a:pPr algn="just"/>
            <a:r>
              <a:rPr lang="ru-RU" b="1" i="1" dirty="0" smtClean="0">
                <a:solidFill>
                  <a:srgbClr val="002060"/>
                </a:solidFill>
                <a:latin typeface="Times New Roman" pitchFamily="18" charset="0"/>
                <a:cs typeface="Times New Roman" pitchFamily="18" charset="0"/>
              </a:rPr>
              <a:t>     Сын </a:t>
            </a:r>
            <a:r>
              <a:rPr lang="ru-RU" b="1" i="1" dirty="0" err="1" smtClean="0">
                <a:solidFill>
                  <a:srgbClr val="002060"/>
                </a:solidFill>
                <a:latin typeface="Times New Roman" pitchFamily="18" charset="0"/>
                <a:cs typeface="Times New Roman" pitchFamily="18" charset="0"/>
              </a:rPr>
              <a:t>Ипана</a:t>
            </a:r>
            <a:r>
              <a:rPr lang="ru-RU" b="1" i="1" dirty="0" smtClean="0">
                <a:solidFill>
                  <a:srgbClr val="002060"/>
                </a:solidFill>
                <a:latin typeface="Times New Roman" pitchFamily="18" charset="0"/>
                <a:cs typeface="Times New Roman" pitchFamily="18" charset="0"/>
              </a:rPr>
              <a:t>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 жил в 18 веке на территории современного Тарановского района </a:t>
            </a:r>
            <a:r>
              <a:rPr lang="ru-RU" b="1" i="1" dirty="0" err="1" smtClean="0">
                <a:solidFill>
                  <a:srgbClr val="002060"/>
                </a:solidFill>
                <a:latin typeface="Times New Roman" pitchFamily="18" charset="0"/>
                <a:cs typeface="Times New Roman" pitchFamily="18" charset="0"/>
              </a:rPr>
              <a:t>Костанайской</a:t>
            </a:r>
            <a:r>
              <a:rPr lang="ru-RU" b="1" i="1" dirty="0" smtClean="0">
                <a:solidFill>
                  <a:srgbClr val="002060"/>
                </a:solidFill>
                <a:latin typeface="Times New Roman" pitchFamily="18" charset="0"/>
                <a:cs typeface="Times New Roman" pitchFamily="18" charset="0"/>
              </a:rPr>
              <a:t>  области в местности </a:t>
            </a:r>
            <a:r>
              <a:rPr lang="ru-RU" b="1" i="1" dirty="0" err="1" smtClean="0">
                <a:solidFill>
                  <a:srgbClr val="002060"/>
                </a:solidFill>
                <a:latin typeface="Times New Roman" pitchFamily="18" charset="0"/>
                <a:cs typeface="Times New Roman" pitchFamily="18" charset="0"/>
              </a:rPr>
              <a:t>Караоба</a:t>
            </a:r>
            <a:r>
              <a:rPr lang="ru-RU" b="1" i="1" dirty="0" smtClean="0">
                <a:solidFill>
                  <a:srgbClr val="002060"/>
                </a:solidFill>
                <a:latin typeface="Times New Roman" pitchFamily="18" charset="0"/>
                <a:cs typeface="Times New Roman" pitchFamily="18" charset="0"/>
              </a:rPr>
              <a:t>.  </a:t>
            </a:r>
          </a:p>
          <a:p>
            <a:pPr algn="just"/>
            <a:endParaRPr lang="ru-RU" sz="1600" dirty="0" smtClean="0"/>
          </a:p>
          <a:p>
            <a:endParaRPr lang="ru-RU" sz="1600" dirty="0"/>
          </a:p>
        </p:txBody>
      </p:sp>
      <p:sp>
        <p:nvSpPr>
          <p:cNvPr id="6" name="Стрелка вправо с вырезом 5"/>
          <p:cNvSpPr/>
          <p:nvPr/>
        </p:nvSpPr>
        <p:spPr>
          <a:xfrm>
            <a:off x="7604720" y="6245696"/>
            <a:ext cx="1224136"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547">
    <p:dissolv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Fcy;&amp;ocy;&amp;tcy;&amp;ocy; &amp;Scy;&amp;acy;&amp;kcy;&amp;rcy;&amp;acy;&amp;lcy;&amp;softcy;&amp;ncy;&amp;ycy;&amp;iecy; &amp;mcy;&amp;iecy;&amp;scy;&amp;tcy;&amp;acy; &amp;Kcy;&amp;ocy;&amp;scy;&amp;tcy;&amp;acy;&amp;ncy;&amp;acy;&amp;jcy;&amp;scy;&amp;kcy;&amp;ocy;&amp;jcy; &amp;ocy;&amp;bcy;&amp;lcy;&amp;acy;&amp;scy;&amp;tcy;&amp;icy;."/>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ransition advTm="439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136904" cy="5601533"/>
          </a:xfrm>
          <a:prstGeom prst="rect">
            <a:avLst/>
          </a:prstGeom>
          <a:noFill/>
        </p:spPr>
        <p:txBody>
          <a:bodyPr wrap="square" rtlCol="0">
            <a:spAutoFit/>
          </a:bodyPr>
          <a:lstStyle/>
          <a:p>
            <a:pPr algn="just"/>
            <a:r>
              <a:rPr lang="ru-RU" sz="1600" i="1" dirty="0" smtClean="0"/>
              <a:t>      </a:t>
            </a:r>
            <a:r>
              <a:rPr lang="ru-RU" sz="1600" b="1" i="1" dirty="0" smtClean="0">
                <a:latin typeface="Times New Roman" pitchFamily="18" charset="0"/>
                <a:cs typeface="Times New Roman" pitchFamily="18" charset="0"/>
              </a:rPr>
              <a:t>  </a:t>
            </a:r>
          </a:p>
          <a:p>
            <a:pPr algn="just"/>
            <a:endParaRPr lang="ru-RU" b="1" i="1" dirty="0" smtClean="0">
              <a:latin typeface="Times New Roman" pitchFamily="18" charset="0"/>
              <a:cs typeface="Times New Roman" pitchFamily="18" charset="0"/>
            </a:endParaRPr>
          </a:p>
          <a:p>
            <a:pPr algn="just"/>
            <a:r>
              <a:rPr lang="ru-RU" b="1" i="1" dirty="0" smtClean="0">
                <a:solidFill>
                  <a:srgbClr val="002060"/>
                </a:solidFill>
                <a:latin typeface="Times New Roman" pitchFamily="18" charset="0"/>
                <a:cs typeface="Times New Roman" pitchFamily="18" charset="0"/>
              </a:rPr>
              <a:t>          Доблестная история жизни батыра пронизана непрестанными битвами  с ойратами за родную землю. </a:t>
            </a:r>
          </a:p>
          <a:p>
            <a:pPr algn="just"/>
            <a:r>
              <a:rPr lang="ru-RU" b="1" i="1" dirty="0" smtClean="0">
                <a:solidFill>
                  <a:srgbClr val="002060"/>
                </a:solidFill>
                <a:latin typeface="Times New Roman" pitchFamily="18" charset="0"/>
                <a:cs typeface="Times New Roman" pitchFamily="18" charset="0"/>
              </a:rPr>
              <a:t>       По народным преданиям,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 возглавил войско против врага. Долго длилось сражение, в бою Калмыки ранили коня батыра, он продолжил биться пешим, но стрела врага  попала в него.</a:t>
            </a:r>
          </a:p>
          <a:p>
            <a:pPr algn="just"/>
            <a:r>
              <a:rPr lang="ru-RU" b="1" i="1" dirty="0" smtClean="0">
                <a:solidFill>
                  <a:srgbClr val="002060"/>
                </a:solidFill>
                <a:latin typeface="Times New Roman" pitchFamily="18" charset="0"/>
                <a:cs typeface="Times New Roman" pitchFamily="18" charset="0"/>
              </a:rPr>
              <a:t>       Зная,  что теперь он не сможет оправится от ран, батыр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собрал воинов и наказал им: «Чтобы трупы врагов не отправили в местность, разлагаясь, выройте большую яму и заройте их. А когда и я умру, насыпьте поверх этой ямы большой курган из камней и земли, и на самом верху похороните меня. Буду сверху лежать, придавливая их собой и охраняя». </a:t>
            </a:r>
          </a:p>
          <a:p>
            <a:pPr algn="just"/>
            <a:r>
              <a:rPr lang="ru-RU" b="1" i="1" dirty="0" smtClean="0">
                <a:solidFill>
                  <a:srgbClr val="002060"/>
                </a:solidFill>
                <a:latin typeface="Times New Roman" pitchFamily="18" charset="0"/>
                <a:cs typeface="Times New Roman" pitchFamily="18" charset="0"/>
              </a:rPr>
              <a:t>    Батыра окружали надежные, смелые войны, одним из них был </a:t>
            </a:r>
            <a:r>
              <a:rPr lang="ru-RU" b="1" i="1" dirty="0" err="1" smtClean="0">
                <a:solidFill>
                  <a:srgbClr val="002060"/>
                </a:solidFill>
                <a:latin typeface="Times New Roman" pitchFamily="18" charset="0"/>
                <a:cs typeface="Times New Roman" pitchFamily="18" charset="0"/>
              </a:rPr>
              <a:t>Жаманкара</a:t>
            </a:r>
            <a:r>
              <a:rPr lang="ru-RU" b="1" i="1" dirty="0" smtClean="0">
                <a:solidFill>
                  <a:srgbClr val="002060"/>
                </a:solidFill>
                <a:latin typeface="Times New Roman" pitchFamily="18" charset="0"/>
                <a:cs typeface="Times New Roman" pitchFamily="18" charset="0"/>
              </a:rPr>
              <a:t> (</a:t>
            </a:r>
            <a:r>
              <a:rPr lang="ru-RU" b="1" i="1" dirty="0" err="1" smtClean="0">
                <a:solidFill>
                  <a:srgbClr val="002060"/>
                </a:solidFill>
                <a:latin typeface="Times New Roman" pitchFamily="18" charset="0"/>
                <a:cs typeface="Times New Roman" pitchFamily="18" charset="0"/>
              </a:rPr>
              <a:t>Жаманкы</a:t>
            </a:r>
            <a:r>
              <a:rPr lang="ru-RU" b="1" i="1" dirty="0" smtClean="0">
                <a:solidFill>
                  <a:srgbClr val="002060"/>
                </a:solidFill>
                <a:latin typeface="Times New Roman" pitchFamily="18" charset="0"/>
                <a:cs typeface="Times New Roman" pitchFamily="18" charset="0"/>
              </a:rPr>
              <a:t>) батыр. Он тоже высказал пожелание о том, чтобы его похоронили рядом с Жаба</a:t>
            </a:r>
            <a:r>
              <a:rPr lang="kk-KZ" b="1" i="1" dirty="0" smtClean="0">
                <a:solidFill>
                  <a:srgbClr val="002060"/>
                </a:solidFill>
                <a:latin typeface="Times New Roman" pitchFamily="18" charset="0"/>
                <a:cs typeface="Times New Roman" pitchFamily="18" charset="0"/>
              </a:rPr>
              <a:t>ғы батыром</a:t>
            </a:r>
            <a:r>
              <a:rPr lang="ru-RU" b="1" i="1" dirty="0" smtClean="0">
                <a:solidFill>
                  <a:srgbClr val="002060"/>
                </a:solidFill>
                <a:latin typeface="Times New Roman" pitchFamily="18" charset="0"/>
                <a:cs typeface="Times New Roman" pitchFamily="18" charset="0"/>
              </a:rPr>
              <a:t>.</a:t>
            </a:r>
          </a:p>
          <a:p>
            <a:pPr algn="just"/>
            <a:r>
              <a:rPr lang="ru-RU" b="1" i="1" dirty="0" smtClean="0">
                <a:solidFill>
                  <a:srgbClr val="002060"/>
                </a:solidFill>
                <a:latin typeface="Times New Roman" pitchFamily="18" charset="0"/>
                <a:cs typeface="Times New Roman" pitchFamily="18" charset="0"/>
              </a:rPr>
              <a:t>     Наказ батыра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был исполнен. Был насыпан огромный курган, такой большой, что трудно поверить, что он рукотворный. Могила похожа на воинский караул, как будто глядит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 с высоты на землю, оберегая ее. </a:t>
            </a:r>
            <a:endParaRPr lang="ru-RU" b="1" i="1" dirty="0">
              <a:solidFill>
                <a:srgbClr val="002060"/>
              </a:solidFill>
              <a:latin typeface="Times New Roman" pitchFamily="18" charset="0"/>
              <a:cs typeface="Times New Roman" pitchFamily="18" charset="0"/>
            </a:endParaRPr>
          </a:p>
        </p:txBody>
      </p:sp>
      <p:sp>
        <p:nvSpPr>
          <p:cNvPr id="3" name="Стрелка вправо с вырезом 2"/>
          <p:cNvSpPr/>
          <p:nvPr/>
        </p:nvSpPr>
        <p:spPr>
          <a:xfrm>
            <a:off x="7164288" y="6381328"/>
            <a:ext cx="1224136"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3485">
    <p:zoom dir="in"/>
    <p:sndAc>
      <p:stSnd>
        <p:snd r:embed="rId2" name="coin.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493" y="1196752"/>
            <a:ext cx="8479971" cy="4801314"/>
          </a:xfrm>
          <a:prstGeom prst="rect">
            <a:avLst/>
          </a:prstGeom>
          <a:noFill/>
        </p:spPr>
        <p:txBody>
          <a:bodyPr wrap="square" rtlCol="0">
            <a:spAutoFit/>
          </a:bodyPr>
          <a:lstStyle/>
          <a:p>
            <a:pPr algn="just"/>
            <a:r>
              <a:rPr lang="ru-RU" b="1" i="1" dirty="0" smtClean="0">
                <a:solidFill>
                  <a:srgbClr val="002060"/>
                </a:solidFill>
              </a:rPr>
              <a:t>       </a:t>
            </a:r>
            <a:r>
              <a:rPr lang="ru-RU" b="1" i="1" dirty="0" smtClean="0">
                <a:solidFill>
                  <a:srgbClr val="002060"/>
                </a:solidFill>
                <a:latin typeface="Times New Roman" pitchFamily="18" charset="0"/>
                <a:cs typeface="Times New Roman" pitchFamily="18" charset="0"/>
              </a:rPr>
              <a:t>На краю села, на возвышении на семи ветрах, как бы </a:t>
            </a:r>
            <a:r>
              <a:rPr lang="ru-RU" b="1" i="1" dirty="0" err="1" smtClean="0">
                <a:solidFill>
                  <a:srgbClr val="002060"/>
                </a:solidFill>
                <a:latin typeface="Times New Roman" pitchFamily="18" charset="0"/>
                <a:cs typeface="Times New Roman" pitchFamily="18" charset="0"/>
              </a:rPr>
              <a:t>облокотясь</a:t>
            </a:r>
            <a:r>
              <a:rPr lang="ru-RU" b="1" i="1" dirty="0" smtClean="0">
                <a:solidFill>
                  <a:srgbClr val="002060"/>
                </a:solidFill>
                <a:latin typeface="Times New Roman" pitchFamily="18" charset="0"/>
                <a:cs typeface="Times New Roman" pitchFamily="18" charset="0"/>
              </a:rPr>
              <a:t> на подушку лежит батыр </a:t>
            </a:r>
            <a:r>
              <a:rPr lang="ru-RU" b="1" i="1" dirty="0" err="1" smtClean="0">
                <a:solidFill>
                  <a:srgbClr val="002060"/>
                </a:solidFill>
                <a:latin typeface="Times New Roman" pitchFamily="18" charset="0"/>
                <a:cs typeface="Times New Roman" pitchFamily="18" charset="0"/>
              </a:rPr>
              <a:t>Жабағы</a:t>
            </a:r>
            <a:r>
              <a:rPr lang="ru-RU" b="1" i="1" dirty="0" smtClean="0">
                <a:solidFill>
                  <a:srgbClr val="002060"/>
                </a:solidFill>
                <a:latin typeface="Times New Roman" pitchFamily="18" charset="0"/>
                <a:cs typeface="Times New Roman" pitchFamily="18" charset="0"/>
              </a:rPr>
              <a:t>. Посетив захоронение батыра, известный поэт </a:t>
            </a:r>
            <a:r>
              <a:rPr lang="ru-RU" b="1" i="1" dirty="0" err="1" smtClean="0">
                <a:solidFill>
                  <a:srgbClr val="002060"/>
                </a:solidFill>
                <a:latin typeface="Times New Roman" pitchFamily="18" charset="0"/>
                <a:cs typeface="Times New Roman" pitchFamily="18" charset="0"/>
              </a:rPr>
              <a:t>Акылбек</a:t>
            </a:r>
            <a:r>
              <a:rPr lang="ru-RU" b="1" i="1" dirty="0" smtClean="0">
                <a:solidFill>
                  <a:srgbClr val="002060"/>
                </a:solidFill>
                <a:latin typeface="Times New Roman" pitchFamily="18" charset="0"/>
                <a:cs typeface="Times New Roman" pitchFamily="18" charset="0"/>
              </a:rPr>
              <a:t>  Шаяхметов вспомнил слова великого Абая: «Под знаменем своим непокоренным не стыдно умереть непобежденным!».</a:t>
            </a:r>
          </a:p>
          <a:p>
            <a:pPr algn="just"/>
            <a:r>
              <a:rPr lang="ru-RU" b="1" i="1" dirty="0" smtClean="0">
                <a:solidFill>
                  <a:srgbClr val="002060"/>
                </a:solidFill>
                <a:latin typeface="Times New Roman" pitchFamily="18" charset="0"/>
                <a:cs typeface="Times New Roman" pitchFamily="18" charset="0"/>
              </a:rPr>
              <a:t>       У  подножия рукотворного кургана стоит памятный камень, а на вершину холма к могиле отважного воина ведет каменная лестница. Недалеко от могилы, расположенной в устье реки </a:t>
            </a:r>
            <a:r>
              <a:rPr lang="ru-RU" b="1" i="1" dirty="0" err="1" smtClean="0">
                <a:solidFill>
                  <a:srgbClr val="002060"/>
                </a:solidFill>
                <a:latin typeface="Times New Roman" pitchFamily="18" charset="0"/>
                <a:cs typeface="Times New Roman" pitchFamily="18" charset="0"/>
              </a:rPr>
              <a:t>Айет</a:t>
            </a:r>
            <a:r>
              <a:rPr lang="ru-RU" b="1" i="1" dirty="0" smtClean="0">
                <a:solidFill>
                  <a:srgbClr val="002060"/>
                </a:solidFill>
                <a:latin typeface="Times New Roman" pitchFamily="18" charset="0"/>
                <a:cs typeface="Times New Roman" pitchFamily="18" charset="0"/>
              </a:rPr>
              <a:t>, внизу у оврага течет ручей. По словам стариков, вода из родника является священной, испивший воду из ручья чувствует себя бодрым и здоровым. </a:t>
            </a:r>
          </a:p>
          <a:p>
            <a:pPr algn="just"/>
            <a:r>
              <a:rPr lang="ru-RU" b="1" i="1" dirty="0" smtClean="0">
                <a:solidFill>
                  <a:srgbClr val="002060"/>
                </a:solidFill>
                <a:latin typeface="Times New Roman" pitchFamily="18" charset="0"/>
                <a:cs typeface="Times New Roman" pitchFamily="18" charset="0"/>
              </a:rPr>
              <a:t>        Паломники часто приходят сюда, ночами молятся здесь, излечиваются, прославляя батыра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и его святой дух.</a:t>
            </a:r>
          </a:p>
          <a:p>
            <a:pPr algn="just"/>
            <a:r>
              <a:rPr lang="ru-RU" b="1" i="1" dirty="0" smtClean="0">
                <a:solidFill>
                  <a:srgbClr val="002060"/>
                </a:solidFill>
                <a:latin typeface="Times New Roman" pitchFamily="18" charset="0"/>
                <a:cs typeface="Times New Roman" pitchFamily="18" charset="0"/>
              </a:rPr>
              <a:t>          Потомки батыра в 2002 году установили у подножия кургана памятный камень, а также бережно хранят семейные </a:t>
            </a:r>
            <a:r>
              <a:rPr lang="ru-RU" b="1" i="1" dirty="0" err="1" smtClean="0">
                <a:solidFill>
                  <a:srgbClr val="002060"/>
                </a:solidFill>
                <a:latin typeface="Times New Roman" pitchFamily="18" charset="0"/>
                <a:cs typeface="Times New Roman" pitchFamily="18" charset="0"/>
              </a:rPr>
              <a:t>семейные</a:t>
            </a:r>
            <a:r>
              <a:rPr lang="ru-RU" b="1" i="1" dirty="0" smtClean="0">
                <a:solidFill>
                  <a:srgbClr val="002060"/>
                </a:solidFill>
                <a:latin typeface="Times New Roman" pitchFamily="18" charset="0"/>
                <a:cs typeface="Times New Roman" pitchFamily="18" charset="0"/>
              </a:rPr>
              <a:t> реликвии, передающиеся из поколения в поколение, -походный флаг </a:t>
            </a:r>
            <a:r>
              <a:rPr lang="en-US" b="1" i="1" dirty="0" smtClean="0">
                <a:solidFill>
                  <a:srgbClr val="002060"/>
                </a:solidFill>
                <a:latin typeface="Times New Roman" pitchFamily="18" charset="0"/>
                <a:cs typeface="Times New Roman" pitchFamily="18" charset="0"/>
              </a:rPr>
              <a:t>XVIII </a:t>
            </a:r>
            <a:r>
              <a:rPr lang="ru-RU" b="1" i="1" dirty="0" smtClean="0">
                <a:solidFill>
                  <a:srgbClr val="002060"/>
                </a:solidFill>
                <a:latin typeface="Times New Roman" pitchFamily="18" charset="0"/>
                <a:cs typeface="Times New Roman" pitchFamily="18" charset="0"/>
              </a:rPr>
              <a:t>века, врученный деду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батыра </a:t>
            </a:r>
            <a:r>
              <a:rPr lang="ru-RU" b="1" i="1" dirty="0" err="1" smtClean="0">
                <a:solidFill>
                  <a:srgbClr val="002060"/>
                </a:solidFill>
                <a:latin typeface="Times New Roman" pitchFamily="18" charset="0"/>
                <a:cs typeface="Times New Roman" pitchFamily="18" charset="0"/>
              </a:rPr>
              <a:t>Тугелю</a:t>
            </a:r>
            <a:r>
              <a:rPr lang="ru-RU" b="1" i="1" dirty="0" smtClean="0">
                <a:solidFill>
                  <a:srgbClr val="002060"/>
                </a:solidFill>
                <a:latin typeface="Times New Roman" pitchFamily="18" charset="0"/>
                <a:cs typeface="Times New Roman" pitchFamily="18" charset="0"/>
              </a:rPr>
              <a:t>  </a:t>
            </a:r>
            <a:r>
              <a:rPr lang="ru-RU" b="1" i="1" dirty="0" err="1" smtClean="0">
                <a:solidFill>
                  <a:srgbClr val="002060"/>
                </a:solidFill>
                <a:latin typeface="Times New Roman" pitchFamily="18" charset="0"/>
                <a:cs typeface="Times New Roman" pitchFamily="18" charset="0"/>
              </a:rPr>
              <a:t>Абылай</a:t>
            </a:r>
            <a:r>
              <a:rPr lang="ru-RU" b="1" i="1" dirty="0" smtClean="0">
                <a:solidFill>
                  <a:srgbClr val="002060"/>
                </a:solidFill>
                <a:latin typeface="Times New Roman" pitchFamily="18" charset="0"/>
                <a:cs typeface="Times New Roman" pitchFamily="18" charset="0"/>
              </a:rPr>
              <a:t> ханом, поясной кошель </a:t>
            </a:r>
            <a:r>
              <a:rPr lang="ru-RU" b="1" i="1" dirty="0" err="1" smtClean="0">
                <a:solidFill>
                  <a:srgbClr val="002060"/>
                </a:solidFill>
                <a:latin typeface="Times New Roman" pitchFamily="18" charset="0"/>
                <a:cs typeface="Times New Roman" pitchFamily="18" charset="0"/>
              </a:rPr>
              <a:t>Жабағы </a:t>
            </a:r>
            <a:r>
              <a:rPr lang="ru-RU" b="1" i="1" dirty="0" smtClean="0">
                <a:solidFill>
                  <a:srgbClr val="002060"/>
                </a:solidFill>
                <a:latin typeface="Times New Roman" pitchFamily="18" charset="0"/>
                <a:cs typeface="Times New Roman" pitchFamily="18" charset="0"/>
              </a:rPr>
              <a:t>батыра и книгу на старо-арабском языке. </a:t>
            </a:r>
          </a:p>
          <a:p>
            <a:pPr algn="r"/>
            <a:r>
              <a:rPr lang="ru-RU" b="1" i="1" dirty="0" smtClean="0">
                <a:solidFill>
                  <a:srgbClr val="002060"/>
                </a:solidFill>
                <a:latin typeface="Times New Roman" pitchFamily="18" charset="0"/>
                <a:cs typeface="Times New Roman" pitchFamily="18" charset="0"/>
              </a:rPr>
              <a:t>Источник :газета </a:t>
            </a:r>
            <a:r>
              <a:rPr lang="ru-RU" b="1" i="1" dirty="0" err="1" smtClean="0">
                <a:solidFill>
                  <a:srgbClr val="002060"/>
                </a:solidFill>
                <a:latin typeface="Times New Roman" pitchFamily="18" charset="0"/>
                <a:cs typeface="Times New Roman" pitchFamily="18" charset="0"/>
              </a:rPr>
              <a:t>Костанай</a:t>
            </a:r>
            <a:r>
              <a:rPr lang="ru-RU" b="1" i="1" dirty="0" smtClean="0">
                <a:solidFill>
                  <a:srgbClr val="002060"/>
                </a:solidFill>
                <a:latin typeface="Times New Roman" pitchFamily="18" charset="0"/>
                <a:cs typeface="Times New Roman" pitchFamily="18" charset="0"/>
              </a:rPr>
              <a:t> – </a:t>
            </a:r>
            <a:r>
              <a:rPr lang="ru-RU" b="1" i="1" dirty="0" err="1" smtClean="0">
                <a:solidFill>
                  <a:srgbClr val="002060"/>
                </a:solidFill>
                <a:latin typeface="Times New Roman" pitchFamily="18" charset="0"/>
                <a:cs typeface="Times New Roman" pitchFamily="18" charset="0"/>
              </a:rPr>
              <a:t>Агро</a:t>
            </a:r>
            <a:r>
              <a:rPr lang="ru-RU" b="1" i="1" dirty="0" smtClean="0">
                <a:solidFill>
                  <a:srgbClr val="002060"/>
                </a:solidFill>
                <a:latin typeface="Times New Roman" pitchFamily="18" charset="0"/>
                <a:cs typeface="Times New Roman" pitchFamily="18" charset="0"/>
              </a:rPr>
              <a:t> № 47 , 12 с. 07.12. 2017.</a:t>
            </a:r>
            <a:endParaRPr lang="ru-RU" b="1" i="1" dirty="0">
              <a:solidFill>
                <a:srgbClr val="002060"/>
              </a:solidFill>
              <a:latin typeface="Times New Roman" pitchFamily="18" charset="0"/>
              <a:cs typeface="Times New Roman" pitchFamily="18" charset="0"/>
            </a:endParaRPr>
          </a:p>
        </p:txBody>
      </p:sp>
    </p:spTree>
  </p:cSld>
  <p:clrMapOvr>
    <a:masterClrMapping/>
  </p:clrMapOvr>
  <p:transition advTm="4047">
    <p:wheel spokes="3"/>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p;Fcy;&amp;ocy;&amp;tcy;&amp;ocy; &amp;Scy;&amp;acy;&amp;kcy;&amp;rcy;&amp;acy;&amp;lcy;&amp;softcy;&amp;ncy;&amp;ycy;&amp;iecy; &amp;mcy;&amp;iecy;&amp;scy;&amp;tcy;&amp;acy; &amp;Kcy;&amp;ocy;&amp;scy;&amp;tcy;&amp;acy;&amp;ncy;&amp;acy;&amp;jcy;&amp;scy;&amp;kcy;&amp;ocy;&amp;jcy; &amp;ocy;&amp;bcy;&amp;lcy;&amp;acy;&amp;scy;&amp;tcy;&amp;icy;."/>
          <p:cNvPicPr>
            <a:picLocks noChangeAspect="1" noChangeArrowheads="1"/>
          </p:cNvPicPr>
          <p:nvPr/>
        </p:nvPicPr>
        <p:blipFill>
          <a:blip r:embed="rId3" cstate="print"/>
          <a:srcRect/>
          <a:stretch>
            <a:fillRect/>
          </a:stretch>
        </p:blipFill>
        <p:spPr bwMode="auto">
          <a:xfrm>
            <a:off x="2483768" y="404664"/>
            <a:ext cx="4320480" cy="6219057"/>
          </a:xfrm>
          <a:prstGeom prst="rect">
            <a:avLst/>
          </a:prstGeom>
          <a:noFill/>
        </p:spPr>
      </p:pic>
      <p:pic>
        <p:nvPicPr>
          <p:cNvPr id="4" name="Picture 4" descr="C:\Users\Ohrpam\Desktop\1503545427_article_b.jpeg"/>
          <p:cNvPicPr>
            <a:picLocks noChangeAspect="1" noChangeArrowheads="1"/>
          </p:cNvPicPr>
          <p:nvPr/>
        </p:nvPicPr>
        <p:blipFill>
          <a:blip r:embed="rId4" cstate="print"/>
          <a:srcRect/>
          <a:stretch>
            <a:fillRect/>
          </a:stretch>
        </p:blipFill>
        <p:spPr bwMode="auto">
          <a:xfrm>
            <a:off x="251520" y="188640"/>
            <a:ext cx="1367136" cy="1439863"/>
          </a:xfrm>
          <a:prstGeom prst="rect">
            <a:avLst/>
          </a:prstGeom>
          <a:noFill/>
          <a:ln w="9525">
            <a:noFill/>
            <a:miter lim="800000"/>
            <a:headEnd/>
            <a:tailEnd/>
          </a:ln>
        </p:spPr>
      </p:pic>
    </p:spTree>
  </p:cSld>
  <p:clrMapOvr>
    <a:masterClrMapping/>
  </p:clrMapOvr>
  <p:transition advTm="4922">
    <p:split orient="vert"/>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776864" cy="6063198"/>
          </a:xfrm>
          <a:prstGeom prst="rect">
            <a:avLst/>
          </a:prstGeom>
          <a:noFill/>
        </p:spPr>
        <p:txBody>
          <a:bodyPr wrap="square" rtlCol="0">
            <a:spAutoFit/>
          </a:bodyPr>
          <a:lstStyle/>
          <a:p>
            <a:pPr algn="ctr"/>
            <a:r>
              <a:rPr lang="ru-RU" sz="2000" b="1" dirty="0" smtClean="0">
                <a:solidFill>
                  <a:srgbClr val="002060"/>
                </a:solidFill>
                <a:latin typeface="Times New Roman" pitchFamily="18" charset="0"/>
                <a:cs typeface="Times New Roman" pitchFamily="18" charset="0"/>
              </a:rPr>
              <a:t>Аннотация</a:t>
            </a:r>
          </a:p>
          <a:p>
            <a:pPr algn="ctr"/>
            <a:r>
              <a:rPr lang="ru-RU" sz="2000" b="1" dirty="0" smtClean="0">
                <a:solidFill>
                  <a:srgbClr val="002060"/>
                </a:solidFill>
                <a:latin typeface="Times New Roman" pitchFamily="18" charset="0"/>
                <a:cs typeface="Times New Roman" pitchFamily="18" charset="0"/>
              </a:rPr>
              <a:t> </a:t>
            </a:r>
            <a:endParaRPr lang="ru-RU" sz="2000" b="1" dirty="0" smtClean="0">
              <a:solidFill>
                <a:srgbClr val="002060"/>
              </a:solidFill>
              <a:latin typeface="Times New Roman" pitchFamily="18" charset="0"/>
              <a:cs typeface="Times New Roman" pitchFamily="18" charset="0"/>
            </a:endParaRPr>
          </a:p>
          <a:p>
            <a:pPr algn="just"/>
            <a:r>
              <a:rPr lang="ru-RU" sz="2000" b="1" dirty="0" smtClean="0">
                <a:solidFill>
                  <a:srgbClr val="002060"/>
                </a:solidFill>
                <a:latin typeface="Times New Roman" pitchFamily="18" charset="0"/>
                <a:cs typeface="Times New Roman" pitchFamily="18" charset="0"/>
              </a:rPr>
              <a:t>   Земля </a:t>
            </a:r>
            <a:r>
              <a:rPr lang="ru-RU" sz="2000" b="1" dirty="0" err="1" smtClean="0">
                <a:solidFill>
                  <a:srgbClr val="002060"/>
                </a:solidFill>
                <a:latin typeface="Times New Roman" pitchFamily="18" charset="0"/>
                <a:cs typeface="Times New Roman" pitchFamily="18" charset="0"/>
              </a:rPr>
              <a:t>Костанайской</a:t>
            </a:r>
            <a:r>
              <a:rPr lang="ru-RU" sz="2000" b="1" dirty="0" smtClean="0">
                <a:solidFill>
                  <a:srgbClr val="002060"/>
                </a:solidFill>
                <a:latin typeface="Times New Roman" pitchFamily="18" charset="0"/>
                <a:cs typeface="Times New Roman" pitchFamily="18" charset="0"/>
              </a:rPr>
              <a:t> области богата памятниками истории и культуры. Казахский народ всегда бережно хранил в своей памяти имена славных батыров и яркие предания о них. </a:t>
            </a:r>
            <a:endParaRPr lang="ru-RU" sz="2000" b="1" dirty="0" smtClean="0">
              <a:solidFill>
                <a:srgbClr val="002060"/>
              </a:solidFill>
              <a:latin typeface="Times New Roman" pitchFamily="18" charset="0"/>
              <a:cs typeface="Times New Roman" pitchFamily="18" charset="0"/>
            </a:endParaRPr>
          </a:p>
          <a:p>
            <a:pPr algn="just"/>
            <a:r>
              <a:rPr lang="ru-RU" sz="2000" b="1" dirty="0" smtClean="0">
                <a:solidFill>
                  <a:srgbClr val="002060"/>
                </a:solidFill>
                <a:latin typeface="Times New Roman" pitchFamily="18" charset="0"/>
                <a:cs typeface="Times New Roman" pitchFamily="18" charset="0"/>
              </a:rPr>
              <a:t>   Одним из славных сыновей Великой степи, отдавших жизнь за свободу и независимости своей Отчизны, был </a:t>
            </a:r>
            <a:r>
              <a:rPr lang="ru-RU" sz="2000" b="1" dirty="0" err="1" smtClean="0">
                <a:solidFill>
                  <a:srgbClr val="002060"/>
                </a:solidFill>
                <a:latin typeface="Times New Roman" pitchFamily="18" charset="0"/>
                <a:cs typeface="Times New Roman" pitchFamily="18" charset="0"/>
              </a:rPr>
              <a:t>Жа</a:t>
            </a:r>
            <a:r>
              <a:rPr lang="kk-KZ" sz="2000" b="1" dirty="0" smtClean="0">
                <a:solidFill>
                  <a:srgbClr val="002060"/>
                </a:solidFill>
                <a:latin typeface="Times New Roman" pitchFamily="18" charset="0"/>
                <a:cs typeface="Times New Roman" pitchFamily="18" charset="0"/>
              </a:rPr>
              <a:t>бағы батыр из рода</a:t>
            </a:r>
            <a:r>
              <a:rPr lang="ru-RU" sz="2000" b="1" dirty="0" smtClean="0">
                <a:solidFill>
                  <a:srgbClr val="002060"/>
                </a:solidFill>
                <a:latin typeface="Times New Roman" pitchFamily="18" charset="0"/>
                <a:cs typeface="Times New Roman" pitchFamily="18" charset="0"/>
              </a:rPr>
              <a:t> кипчак, прямой потомок легендарного </a:t>
            </a:r>
            <a:r>
              <a:rPr lang="ru-RU" sz="2000" b="1" dirty="0" err="1" smtClean="0">
                <a:solidFill>
                  <a:srgbClr val="002060"/>
                </a:solidFill>
                <a:latin typeface="Times New Roman" pitchFamily="18" charset="0"/>
                <a:cs typeface="Times New Roman" pitchFamily="18" charset="0"/>
              </a:rPr>
              <a:t>Кобыланды</a:t>
            </a:r>
            <a:r>
              <a:rPr lang="ru-RU" sz="2000" b="1" dirty="0" smtClean="0">
                <a:solidFill>
                  <a:srgbClr val="002060"/>
                </a:solidFill>
                <a:latin typeface="Times New Roman" pitchFamily="18" charset="0"/>
                <a:cs typeface="Times New Roman" pitchFamily="18" charset="0"/>
              </a:rPr>
              <a:t> батыра, внук батыра </a:t>
            </a:r>
            <a:r>
              <a:rPr lang="ru-RU" sz="2000" b="1" dirty="0" err="1" smtClean="0">
                <a:solidFill>
                  <a:srgbClr val="002060"/>
                </a:solidFill>
                <a:latin typeface="Times New Roman" pitchFamily="18" charset="0"/>
                <a:cs typeface="Times New Roman" pitchFamily="18" charset="0"/>
              </a:rPr>
              <a:t>Тугеля</a:t>
            </a:r>
            <a:r>
              <a:rPr lang="ru-RU" sz="2000" b="1" dirty="0" smtClean="0">
                <a:solidFill>
                  <a:srgbClr val="002060"/>
                </a:solidFill>
                <a:latin typeface="Times New Roman" pitchFamily="18" charset="0"/>
                <a:cs typeface="Times New Roman" pitchFamily="18" charset="0"/>
              </a:rPr>
              <a:t> сама по себе является яркой и интересной.</a:t>
            </a:r>
          </a:p>
          <a:p>
            <a:pPr algn="just"/>
            <a:r>
              <a:rPr lang="ru-RU" sz="2000" b="1" dirty="0" smtClean="0">
                <a:solidFill>
                  <a:srgbClr val="002060"/>
                </a:solidFill>
                <a:latin typeface="Times New Roman" pitchFamily="18" charset="0"/>
                <a:cs typeface="Times New Roman" pitchFamily="18" charset="0"/>
              </a:rPr>
              <a:t>   Данная презентация поможет широкому кругу читателей ознакомиться с жизнью, с подвигами и деятельностью нашего легендарного </a:t>
            </a:r>
            <a:r>
              <a:rPr lang="kk-KZ" sz="2000" b="1" dirty="0" smtClean="0">
                <a:solidFill>
                  <a:srgbClr val="002060"/>
                </a:solidFill>
                <a:latin typeface="Times New Roman" pitchFamily="18" charset="0"/>
                <a:cs typeface="Times New Roman" pitchFamily="18" charset="0"/>
              </a:rPr>
              <a:t>Жабағы батыра и его сакрального места захоронения, которое находится на территории района Беимбета Майлина, села Журавлевка.</a:t>
            </a:r>
            <a:endParaRPr lang="ru-RU" sz="2000" b="1" dirty="0" smtClean="0">
              <a:solidFill>
                <a:srgbClr val="002060"/>
              </a:solidFill>
              <a:latin typeface="Times New Roman" pitchFamily="18" charset="0"/>
              <a:cs typeface="Times New Roman" pitchFamily="18" charset="0"/>
            </a:endParaRPr>
          </a:p>
          <a:p>
            <a:pPr algn="just"/>
            <a:endParaRPr lang="ru-RU" b="1" i="1" dirty="0" smtClean="0">
              <a:solidFill>
                <a:srgbClr val="002060"/>
              </a:solidFill>
              <a:latin typeface="Times New Roman" pitchFamily="18" charset="0"/>
              <a:cs typeface="Times New Roman" pitchFamily="18" charset="0"/>
            </a:endParaRPr>
          </a:p>
          <a:p>
            <a:pPr algn="just"/>
            <a:endParaRPr lang="ru-RU" b="1" i="1" dirty="0" smtClean="0">
              <a:solidFill>
                <a:srgbClr val="002060"/>
              </a:solidFill>
              <a:latin typeface="Times New Roman" pitchFamily="18" charset="0"/>
              <a:cs typeface="Times New Roman" pitchFamily="18" charset="0"/>
            </a:endParaRPr>
          </a:p>
          <a:p>
            <a:pPr algn="just"/>
            <a:endParaRPr lang="ru-RU" b="1" i="1" dirty="0" smtClean="0">
              <a:solidFill>
                <a:srgbClr val="002060"/>
              </a:solidFill>
              <a:latin typeface="Times New Roman" pitchFamily="18" charset="0"/>
              <a:cs typeface="Times New Roman" pitchFamily="18" charset="0"/>
            </a:endParaRPr>
          </a:p>
          <a:p>
            <a:pPr algn="just"/>
            <a:endParaRPr lang="ru-RU" b="1" i="1" dirty="0" smtClean="0">
              <a:solidFill>
                <a:srgbClr val="002060"/>
              </a:solidFill>
              <a:latin typeface="Times New Roman" pitchFamily="18" charset="0"/>
              <a:cs typeface="Times New Roman" pitchFamily="18" charset="0"/>
            </a:endParaRPr>
          </a:p>
          <a:p>
            <a:pPr algn="just"/>
            <a:endParaRPr lang="ru-RU" b="1" i="1" dirty="0" smtClean="0">
              <a:solidFill>
                <a:srgbClr val="002060"/>
              </a:solidFill>
              <a:latin typeface="Times New Roman" pitchFamily="18" charset="0"/>
              <a:cs typeface="Times New Roman" pitchFamily="18" charset="0"/>
            </a:endParaRPr>
          </a:p>
          <a:p>
            <a:pPr algn="just"/>
            <a:endParaRPr lang="ru-RU"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91264" cy="564672"/>
          </a:xfrm>
        </p:spPr>
        <p:txBody>
          <a:bodyPr>
            <a:normAutofit fontScale="90000"/>
          </a:bodyPr>
          <a:lstStyle/>
          <a:p>
            <a:pPr algn="ctr"/>
            <a:r>
              <a:rPr lang="ru-RU" dirty="0" smtClean="0"/>
              <a:t>Живи Родник!</a:t>
            </a:r>
            <a:endParaRPr lang="ru-RU" dirty="0"/>
          </a:p>
        </p:txBody>
      </p:sp>
      <p:sp>
        <p:nvSpPr>
          <p:cNvPr id="3" name="TextBox 2"/>
          <p:cNvSpPr txBox="1"/>
          <p:nvPr/>
        </p:nvSpPr>
        <p:spPr>
          <a:xfrm>
            <a:off x="323533" y="1196752"/>
            <a:ext cx="8496939" cy="4708981"/>
          </a:xfrm>
          <a:prstGeom prst="rect">
            <a:avLst/>
          </a:prstGeom>
          <a:noFill/>
        </p:spPr>
        <p:txBody>
          <a:bodyPr wrap="square" rtlCol="0">
            <a:spAutoFit/>
          </a:bodyPr>
          <a:lstStyle/>
          <a:p>
            <a:pPr algn="just">
              <a:lnSpc>
                <a:spcPts val="2400"/>
              </a:lnSpc>
            </a:pPr>
            <a:r>
              <a:rPr lang="ru-RU" sz="2000" b="1" dirty="0" smtClean="0"/>
              <a:t>«Журчит родник, щебечут звонко птицы, Цветут цветы, течет-поет ручей. Родник легко обидеть, он ранимый, Он всем принадлежит, и он – ничей…»</a:t>
            </a:r>
          </a:p>
          <a:p>
            <a:pPr algn="just">
              <a:lnSpc>
                <a:spcPts val="2400"/>
              </a:lnSpc>
            </a:pPr>
            <a:r>
              <a:rPr lang="ru-RU" sz="2000" dirty="0" smtClean="0"/>
              <a:t>Эти слова посвящены всем родникам мира, и наш, местный, находящийся в </a:t>
            </a:r>
            <a:r>
              <a:rPr lang="ru-RU" sz="2000" dirty="0" err="1" smtClean="0"/>
              <a:t>Журавлевской</a:t>
            </a:r>
            <a:r>
              <a:rPr lang="ru-RU" sz="2000" dirty="0" smtClean="0"/>
              <a:t> балке , не исключение. Он уже на протяжении многих десятилетий дает всем желающим кристально чистую и необыкновенно вкусную воду.  Родник – это природное явление , и по закону он не находится у кого – либо на балансе, постоянно блюсти его состояние не представляется возможным. Вся надежда на привлеченные средства  и  сознательных граждан. </a:t>
            </a:r>
          </a:p>
          <a:p>
            <a:pPr algn="just">
              <a:lnSpc>
                <a:spcPts val="2400"/>
              </a:lnSpc>
            </a:pPr>
            <a:r>
              <a:rPr lang="ru-RU" sz="2000" dirty="0" smtClean="0"/>
              <a:t>А также имеют место быть. Одним из них стал житель райцентра  </a:t>
            </a:r>
            <a:r>
              <a:rPr lang="ru-RU" sz="2000" dirty="0" err="1" smtClean="0"/>
              <a:t>Саттар</a:t>
            </a:r>
            <a:r>
              <a:rPr lang="ru-RU" sz="2000" dirty="0" smtClean="0"/>
              <a:t> Мамедов.</a:t>
            </a:r>
          </a:p>
          <a:p>
            <a:pPr algn="just">
              <a:lnSpc>
                <a:spcPts val="2400"/>
              </a:lnSpc>
            </a:pPr>
            <a:endParaRPr lang="ru-RU" sz="2000" dirty="0" smtClean="0"/>
          </a:p>
          <a:p>
            <a:pPr algn="just">
              <a:lnSpc>
                <a:spcPts val="2400"/>
              </a:lnSpc>
            </a:pPr>
            <a:endParaRPr lang="ru-RU" sz="2000" dirty="0" smtClean="0"/>
          </a:p>
          <a:p>
            <a:pPr algn="just">
              <a:lnSpc>
                <a:spcPts val="2400"/>
              </a:lnSpc>
            </a:pPr>
            <a:endParaRPr lang="ru-RU" sz="2000" dirty="0" smtClean="0"/>
          </a:p>
        </p:txBody>
      </p:sp>
      <p:sp>
        <p:nvSpPr>
          <p:cNvPr id="4" name="Стрелка вправо с вырезом 3"/>
          <p:cNvSpPr/>
          <p:nvPr/>
        </p:nvSpPr>
        <p:spPr>
          <a:xfrm>
            <a:off x="6588224" y="5661248"/>
            <a:ext cx="172819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469">
    <p:wheel/>
    <p:sndAc>
      <p:stSnd>
        <p:snd r:embed="rId2" name="suction.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amp;Fcy;&amp;ocy;&amp;tcy;&amp;ocy; &amp;Scy;&amp;acy;&amp;kcy;&amp;rcy;&amp;acy;&amp;lcy;&amp;softcy;&amp;ncy;&amp;ycy;&amp;iecy; &amp;mcy;&amp;iecy;&amp;scy;&amp;tcy;&amp;acy; &amp;Kcy;&amp;ocy;&amp;scy;&amp;tcy;&amp;acy;&amp;ncy;&amp;acy;&amp;jcy;&amp;scy;&amp;kcy;&amp;ocy;&amp;jcy; &amp;ocy;&amp;bcy;&amp;lcy;&amp;acy;&amp;scy;&amp;tcy;&amp;icy;."/>
          <p:cNvPicPr>
            <a:picLocks noChangeAspect="1" noChangeArrowheads="1"/>
          </p:cNvPicPr>
          <p:nvPr/>
        </p:nvPicPr>
        <p:blipFill>
          <a:blip r:embed="rId3" cstate="print"/>
          <a:srcRect/>
          <a:stretch>
            <a:fillRect/>
          </a:stretch>
        </p:blipFill>
        <p:spPr bwMode="auto">
          <a:xfrm>
            <a:off x="2699792" y="620688"/>
            <a:ext cx="4176464" cy="5541846"/>
          </a:xfrm>
          <a:prstGeom prst="rect">
            <a:avLst/>
          </a:prstGeom>
          <a:noFill/>
        </p:spPr>
      </p:pic>
      <p:pic>
        <p:nvPicPr>
          <p:cNvPr id="4" name="Picture 4" descr="C:\Users\Ohrpam\Desktop\1503545427_article_b.jpeg"/>
          <p:cNvPicPr>
            <a:picLocks noChangeAspect="1" noChangeArrowheads="1"/>
          </p:cNvPicPr>
          <p:nvPr/>
        </p:nvPicPr>
        <p:blipFill>
          <a:blip r:embed="rId4" cstate="print"/>
          <a:srcRect/>
          <a:stretch>
            <a:fillRect/>
          </a:stretch>
        </p:blipFill>
        <p:spPr bwMode="auto">
          <a:xfrm>
            <a:off x="0" y="0"/>
            <a:ext cx="1367136" cy="1439863"/>
          </a:xfrm>
          <a:prstGeom prst="rect">
            <a:avLst/>
          </a:prstGeom>
          <a:noFill/>
          <a:ln w="9525">
            <a:noFill/>
            <a:miter lim="800000"/>
            <a:headEnd/>
            <a:tailEnd/>
          </a:ln>
        </p:spPr>
      </p:pic>
    </p:spTree>
  </p:cSld>
  <p:clrMapOvr>
    <a:masterClrMapping/>
  </p:clrMapOvr>
  <p:transition advTm="4859">
    <p:wheel spokes="1"/>
    <p:sndAc>
      <p:stSnd>
        <p:snd r:embed="rId2" name="suction.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24744"/>
            <a:ext cx="7704856" cy="4093428"/>
          </a:xfrm>
          <a:prstGeom prst="rect">
            <a:avLst/>
          </a:prstGeom>
        </p:spPr>
        <p:txBody>
          <a:bodyPr wrap="square">
            <a:spAutoFit/>
          </a:bodyPr>
          <a:lstStyle/>
          <a:p>
            <a:pPr algn="just"/>
            <a:r>
              <a:rPr lang="ru-RU" sz="2000" dirty="0" smtClean="0"/>
              <a:t>Переехав сюда в далеком 2003 году и лишь узнав, что неподалеку есть «чистый» Родник, то для питья и приготовления пищи начал использовать воду только из него Со временем ему захотелось дать что-то взамен источнику  и его постояльцам. Идею облагораживания родника </a:t>
            </a:r>
            <a:r>
              <a:rPr lang="ru-RU" sz="2000" dirty="0" err="1" smtClean="0"/>
              <a:t>Саттар</a:t>
            </a:r>
            <a:r>
              <a:rPr lang="ru-RU" sz="2000" dirty="0" smtClean="0"/>
              <a:t> обдумывал последние пару лет и в этом году  воплотил его в реальность. Закупил необходимый строительный материал: кирпичи, цемент, </a:t>
            </a:r>
            <a:r>
              <a:rPr lang="ru-RU" sz="2000" dirty="0" err="1" smtClean="0"/>
              <a:t>пвх-трубу</a:t>
            </a:r>
            <a:r>
              <a:rPr lang="ru-RU" sz="2000" dirty="0" smtClean="0"/>
              <a:t>, с плитами помог сельский </a:t>
            </a:r>
            <a:r>
              <a:rPr lang="ru-RU" sz="2000" dirty="0" err="1" smtClean="0"/>
              <a:t>акимат</a:t>
            </a:r>
            <a:r>
              <a:rPr lang="ru-RU" sz="2000" dirty="0" smtClean="0"/>
              <a:t>. </a:t>
            </a:r>
            <a:r>
              <a:rPr lang="ru-RU" sz="2000" dirty="0" err="1" smtClean="0"/>
              <a:t>Саттар</a:t>
            </a:r>
            <a:r>
              <a:rPr lang="ru-RU" sz="2000" dirty="0" smtClean="0"/>
              <a:t> сам оплатил доставку всего </a:t>
            </a:r>
            <a:r>
              <a:rPr lang="ru-RU" sz="2000" dirty="0" err="1" smtClean="0"/>
              <a:t>этогов</a:t>
            </a:r>
            <a:r>
              <a:rPr lang="ru-RU" sz="2000" dirty="0" smtClean="0"/>
              <a:t> балку, нанял людей для работы с кладкой и сам не остался в стороне, физически помогая, чем мог.</a:t>
            </a:r>
          </a:p>
          <a:p>
            <a:pPr algn="just"/>
            <a:endParaRPr lang="ru-RU" sz="2000" dirty="0" smtClean="0"/>
          </a:p>
          <a:p>
            <a:pPr algn="just"/>
            <a:endParaRPr lang="ru-RU" sz="2000" dirty="0" smtClean="0"/>
          </a:p>
          <a:p>
            <a:pPr algn="just"/>
            <a:endParaRPr lang="ru-RU" sz="2000" dirty="0" smtClean="0"/>
          </a:p>
        </p:txBody>
      </p:sp>
      <p:sp>
        <p:nvSpPr>
          <p:cNvPr id="3" name="Стрелка вправо с вырезом 2"/>
          <p:cNvSpPr/>
          <p:nvPr/>
        </p:nvSpPr>
        <p:spPr>
          <a:xfrm>
            <a:off x="6444208" y="5301208"/>
            <a:ext cx="2016224"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687">
    <p:pull dir="lu"/>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52736"/>
            <a:ext cx="8424936" cy="5293757"/>
          </a:xfrm>
          <a:prstGeom prst="rect">
            <a:avLst/>
          </a:prstGeom>
          <a:noFill/>
        </p:spPr>
        <p:txBody>
          <a:bodyPr wrap="square" rtlCol="0">
            <a:spAutoFit/>
          </a:bodyPr>
          <a:lstStyle/>
          <a:p>
            <a:r>
              <a:rPr lang="ru-RU" sz="2000" dirty="0" smtClean="0"/>
              <a:t>Результат этого энтузиазма уже может видеть каждый кто посетит родник. Теперь не прилагая  никаких усилий, можно комфортно набирать воду. Остается надеяться, что никто из потребителей не станет забавы ради  ломать возведенную кладку и, наоборот, глядя на нее, также захочет принять участие в облагораживании родника. Ведь остается еще два ключа . Да и мусорная </a:t>
            </a:r>
            <a:r>
              <a:rPr lang="ru-RU" sz="2000" dirty="0" err="1" smtClean="0"/>
              <a:t>кучаникак</a:t>
            </a:r>
            <a:r>
              <a:rPr lang="ru-RU" sz="2000" dirty="0" smtClean="0"/>
              <a:t> не красит общий вид. Мы можем и должны сохранять природу, и бережное отношение к нашему роднику должно стать делом каждого, кто на нем бывает, тогда он будет долго служить людям, щедро отдавая свое богатство – чистую </a:t>
            </a:r>
            <a:r>
              <a:rPr lang="ru-RU" sz="2000" dirty="0" err="1" smtClean="0"/>
              <a:t>воду.Согласитесь</a:t>
            </a:r>
            <a:r>
              <a:rPr lang="ru-RU" sz="2000" dirty="0" smtClean="0"/>
              <a:t>, ведь как приятно в жаркий день утолить жажду пригоршней родниковой воды, хранящейся в нескончаемом запасе  многочисленных тайников земли. А дело </a:t>
            </a:r>
            <a:r>
              <a:rPr lang="ru-RU" sz="2000" dirty="0" err="1" smtClean="0"/>
              <a:t>Саттара</a:t>
            </a:r>
            <a:r>
              <a:rPr lang="ru-RU" sz="2000" dirty="0" smtClean="0"/>
              <a:t> Мамедова пусть станет для нас примером.</a:t>
            </a:r>
          </a:p>
          <a:p>
            <a:pPr algn="r"/>
            <a:r>
              <a:rPr lang="ru-RU" sz="2000" b="1" i="1" dirty="0" smtClean="0"/>
              <a:t>Сергей Киселев</a:t>
            </a:r>
          </a:p>
          <a:p>
            <a:pPr algn="r"/>
            <a:endParaRPr lang="ru-RU" sz="2000" b="1" i="1" dirty="0" smtClean="0"/>
          </a:p>
          <a:p>
            <a:pPr algn="r"/>
            <a:r>
              <a:rPr lang="ru-RU" sz="2000" b="1" i="1" dirty="0" smtClean="0"/>
              <a:t>Источник: Газета «Маяк» №24, четверг, 16 июня 2016 год.          </a:t>
            </a:r>
          </a:p>
          <a:p>
            <a:endParaRPr lang="ru-RU" dirty="0"/>
          </a:p>
        </p:txBody>
      </p:sp>
    </p:spTree>
  </p:cSld>
  <p:clrMapOvr>
    <a:masterClrMapping/>
  </p:clrMapOvr>
  <p:transition advTm="4328">
    <p:wheel/>
    <p:sndAc>
      <p:stSnd>
        <p:snd r:embed="rId2" name="coin.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t> </a:t>
            </a:r>
            <a:r>
              <a:rPr lang="kk-KZ" sz="4000" b="1" i="1" dirty="0" smtClean="0">
                <a:latin typeface="Times New Roman" pitchFamily="18" charset="0"/>
                <a:cs typeface="Times New Roman" pitchFamily="18" charset="0"/>
              </a:rPr>
              <a:t>Газетные статьи о Жабағы батыре</a:t>
            </a:r>
            <a:endParaRPr lang="ru-RU" b="1" i="1" dirty="0">
              <a:latin typeface="Times New Roman" pitchFamily="18" charset="0"/>
              <a:cs typeface="Times New Roman" pitchFamily="18" charset="0"/>
            </a:endParaRPr>
          </a:p>
        </p:txBody>
      </p:sp>
      <p:pic>
        <p:nvPicPr>
          <p:cNvPr id="4" name="Picture 7" descr="452E4328"/>
          <p:cNvPicPr>
            <a:picLocks noChangeAspect="1" noChangeArrowheads="1"/>
          </p:cNvPicPr>
          <p:nvPr/>
        </p:nvPicPr>
        <p:blipFill>
          <a:blip r:embed="rId2" cstate="print"/>
          <a:srcRect l="3174" t="4240" r="12169" b="545"/>
          <a:stretch>
            <a:fillRect/>
          </a:stretch>
        </p:blipFill>
        <p:spPr bwMode="auto">
          <a:xfrm rot="5400000">
            <a:off x="2459828" y="860651"/>
            <a:ext cx="4152333" cy="6408712"/>
          </a:xfrm>
          <a:prstGeom prst="rect">
            <a:avLst/>
          </a:prstGeom>
          <a:noFill/>
          <a:ln w="9525" algn="in">
            <a:noFill/>
            <a:miter lim="800000"/>
            <a:headEnd/>
            <a:tailEnd/>
          </a:ln>
          <a:effectLst/>
        </p:spPr>
      </p:pic>
      <p:sp>
        <p:nvSpPr>
          <p:cNvPr id="5" name="Стрелка вправо с вырезом 4"/>
          <p:cNvSpPr/>
          <p:nvPr/>
        </p:nvSpPr>
        <p:spPr>
          <a:xfrm>
            <a:off x="7308304" y="6309320"/>
            <a:ext cx="108012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469">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7859216" cy="564672"/>
          </a:xfrm>
        </p:spPr>
        <p:txBody>
          <a:bodyPr>
            <a:noAutofit/>
          </a:bodyPr>
          <a:lstStyle/>
          <a:p>
            <a:pPr algn="ctr"/>
            <a:r>
              <a:rPr lang="ru-RU" sz="3200" b="1" i="1" dirty="0" smtClean="0">
                <a:latin typeface="Times New Roman" pitchFamily="18" charset="0"/>
                <a:cs typeface="Times New Roman" pitchFamily="18" charset="0"/>
              </a:rPr>
              <a:t>Статьи с газет  о </a:t>
            </a:r>
            <a:r>
              <a:rPr lang="kk-KZ" sz="3200" b="1" i="1" dirty="0" smtClean="0">
                <a:latin typeface="Times New Roman" pitchFamily="18" charset="0"/>
                <a:cs typeface="Times New Roman" pitchFamily="18" charset="0"/>
              </a:rPr>
              <a:t>Жабағы батыре</a:t>
            </a:r>
            <a:endParaRPr lang="ru-RU" sz="3200" b="1" i="1" dirty="0">
              <a:latin typeface="Times New Roman" pitchFamily="18" charset="0"/>
              <a:cs typeface="Times New Roman" pitchFamily="18" charset="0"/>
            </a:endParaRPr>
          </a:p>
        </p:txBody>
      </p:sp>
      <p:pic>
        <p:nvPicPr>
          <p:cNvPr id="7" name="Picture 2" descr="8278229C"/>
          <p:cNvPicPr>
            <a:picLocks noChangeAspect="1" noChangeArrowheads="1"/>
          </p:cNvPicPr>
          <p:nvPr/>
        </p:nvPicPr>
        <p:blipFill>
          <a:blip r:embed="rId3" cstate="print"/>
          <a:srcRect l="4964" t="47188" r="2390" b="3470"/>
          <a:stretch>
            <a:fillRect/>
          </a:stretch>
        </p:blipFill>
        <p:spPr bwMode="auto">
          <a:xfrm rot="11653410">
            <a:off x="99749274" y="107281838"/>
            <a:ext cx="8891587" cy="5256584"/>
          </a:xfrm>
          <a:prstGeom prst="rect">
            <a:avLst/>
          </a:prstGeom>
          <a:noFill/>
          <a:ln w="9525" algn="in">
            <a:noFill/>
            <a:miter lim="800000"/>
            <a:headEnd/>
            <a:tailEnd/>
          </a:ln>
          <a:effectLst/>
        </p:spPr>
      </p:pic>
      <p:pic>
        <p:nvPicPr>
          <p:cNvPr id="1029" name="Picture 5" descr="21A8B12E"/>
          <p:cNvPicPr>
            <a:picLocks noChangeAspect="1" noChangeArrowheads="1"/>
          </p:cNvPicPr>
          <p:nvPr/>
        </p:nvPicPr>
        <p:blipFill>
          <a:blip r:embed="rId4" cstate="print"/>
          <a:srcRect l="10005" t="5513" r="3279" b="30812"/>
          <a:stretch>
            <a:fillRect/>
          </a:stretch>
        </p:blipFill>
        <p:spPr bwMode="auto">
          <a:xfrm>
            <a:off x="1115616" y="1340768"/>
            <a:ext cx="3168352" cy="4891383"/>
          </a:xfrm>
          <a:prstGeom prst="rect">
            <a:avLst/>
          </a:prstGeom>
          <a:noFill/>
          <a:ln w="9525" algn="in">
            <a:noFill/>
            <a:miter lim="800000"/>
            <a:headEnd/>
            <a:tailEnd/>
          </a:ln>
          <a:effectLst/>
        </p:spPr>
      </p:pic>
      <p:pic>
        <p:nvPicPr>
          <p:cNvPr id="11" name="Picture 2" descr="95B00B91"/>
          <p:cNvPicPr>
            <a:picLocks noChangeAspect="1" noChangeArrowheads="1"/>
          </p:cNvPicPr>
          <p:nvPr/>
        </p:nvPicPr>
        <p:blipFill>
          <a:blip r:embed="rId5" cstate="print"/>
          <a:srcRect t="7840" r="49463" b="11804"/>
          <a:stretch>
            <a:fillRect/>
          </a:stretch>
        </p:blipFill>
        <p:spPr bwMode="auto">
          <a:xfrm>
            <a:off x="4644008" y="1484784"/>
            <a:ext cx="2816315" cy="4608512"/>
          </a:xfrm>
          <a:prstGeom prst="rect">
            <a:avLst/>
          </a:prstGeom>
          <a:noFill/>
          <a:ln w="9525" algn="in">
            <a:noFill/>
            <a:miter lim="800000"/>
            <a:headEnd/>
            <a:tailEnd/>
          </a:ln>
          <a:effectLst/>
        </p:spPr>
      </p:pic>
      <p:sp>
        <p:nvSpPr>
          <p:cNvPr id="12" name="Стрелка вправо с вырезом 11"/>
          <p:cNvSpPr/>
          <p:nvPr/>
        </p:nvSpPr>
        <p:spPr>
          <a:xfrm>
            <a:off x="7308304" y="6309320"/>
            <a:ext cx="108012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5453">
    <p:wipe dir="u"/>
    <p:sndAc>
      <p:stSnd>
        <p:snd r:embed="rId2" name="coin.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278229C"/>
          <p:cNvPicPr>
            <a:picLocks noChangeAspect="1" noChangeArrowheads="1"/>
          </p:cNvPicPr>
          <p:nvPr/>
        </p:nvPicPr>
        <p:blipFill>
          <a:blip r:embed="rId3" cstate="print"/>
          <a:srcRect l="4964" t="47188" r="2390" b="3470"/>
          <a:stretch>
            <a:fillRect/>
          </a:stretch>
        </p:blipFill>
        <p:spPr bwMode="auto">
          <a:xfrm rot="10800000">
            <a:off x="1259632" y="1628800"/>
            <a:ext cx="7200800" cy="4597404"/>
          </a:xfrm>
          <a:prstGeom prst="rect">
            <a:avLst/>
          </a:prstGeom>
          <a:noFill/>
          <a:ln w="9525" algn="in">
            <a:noFill/>
            <a:miter lim="800000"/>
            <a:headEnd/>
            <a:tailEnd/>
          </a:ln>
          <a:effectLst/>
        </p:spPr>
      </p:pic>
      <p:sp>
        <p:nvSpPr>
          <p:cNvPr id="3" name="TextBox 2"/>
          <p:cNvSpPr txBox="1"/>
          <p:nvPr/>
        </p:nvSpPr>
        <p:spPr>
          <a:xfrm>
            <a:off x="1691680" y="908720"/>
            <a:ext cx="6406882" cy="523220"/>
          </a:xfrm>
          <a:prstGeom prst="rect">
            <a:avLst/>
          </a:prstGeom>
          <a:noFill/>
        </p:spPr>
        <p:txBody>
          <a:bodyPr wrap="none" rtlCol="0">
            <a:spAutoFit/>
          </a:bodyPr>
          <a:lstStyle/>
          <a:p>
            <a:r>
              <a:rPr lang="kk-KZ" sz="2800" b="1" i="1" dirty="0" smtClean="0">
                <a:solidFill>
                  <a:srgbClr val="002060"/>
                </a:solidFill>
              </a:rPr>
              <a:t>Статья газеты о Жабағы батыре</a:t>
            </a:r>
            <a:endParaRPr lang="ru-RU" sz="2800" b="1" i="1" dirty="0">
              <a:solidFill>
                <a:srgbClr val="002060"/>
              </a:solidFill>
            </a:endParaRPr>
          </a:p>
        </p:txBody>
      </p:sp>
      <p:sp>
        <p:nvSpPr>
          <p:cNvPr id="4" name="Стрелка вправо с вырезом 3"/>
          <p:cNvSpPr/>
          <p:nvPr/>
        </p:nvSpPr>
        <p:spPr>
          <a:xfrm>
            <a:off x="7308304" y="6309320"/>
            <a:ext cx="108012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656">
    <p:wedge/>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FC0638"/>
          <p:cNvPicPr>
            <a:picLocks noChangeAspect="1" noChangeArrowheads="1"/>
          </p:cNvPicPr>
          <p:nvPr/>
        </p:nvPicPr>
        <p:blipFill>
          <a:blip r:embed="rId3" cstate="print"/>
          <a:srcRect l="7761" t="4994" r="8643" b="3259"/>
          <a:stretch>
            <a:fillRect/>
          </a:stretch>
        </p:blipFill>
        <p:spPr bwMode="auto">
          <a:xfrm rot="10800000">
            <a:off x="2267744" y="1124744"/>
            <a:ext cx="4104456" cy="5217528"/>
          </a:xfrm>
          <a:prstGeom prst="rect">
            <a:avLst/>
          </a:prstGeom>
          <a:noFill/>
          <a:ln w="9525" algn="in">
            <a:noFill/>
            <a:miter lim="800000"/>
            <a:headEnd/>
            <a:tailEnd/>
          </a:ln>
          <a:effectLst/>
        </p:spPr>
      </p:pic>
      <p:sp>
        <p:nvSpPr>
          <p:cNvPr id="4" name="TextBox 3"/>
          <p:cNvSpPr txBox="1"/>
          <p:nvPr/>
        </p:nvSpPr>
        <p:spPr>
          <a:xfrm>
            <a:off x="1835696" y="620688"/>
            <a:ext cx="5909310" cy="523220"/>
          </a:xfrm>
          <a:prstGeom prst="rect">
            <a:avLst/>
          </a:prstGeom>
          <a:noFill/>
        </p:spPr>
        <p:txBody>
          <a:bodyPr wrap="none" rtlCol="0">
            <a:spAutoFit/>
          </a:bodyPr>
          <a:lstStyle/>
          <a:p>
            <a:r>
              <a:rPr lang="kk-KZ" sz="2800" b="1" i="1" dirty="0" smtClean="0">
                <a:solidFill>
                  <a:srgbClr val="002060"/>
                </a:solidFill>
                <a:latin typeface="Times New Roman" pitchFamily="18" charset="0"/>
                <a:cs typeface="Times New Roman" pitchFamily="18" charset="0"/>
              </a:rPr>
              <a:t>Статья с газеты о Жабағы батыре</a:t>
            </a:r>
            <a:endParaRPr lang="ru-RU" sz="2800" b="1" i="1" dirty="0">
              <a:solidFill>
                <a:srgbClr val="002060"/>
              </a:solidFill>
              <a:latin typeface="Times New Roman" pitchFamily="18" charset="0"/>
              <a:cs typeface="Times New Roman" pitchFamily="18" charset="0"/>
            </a:endParaRPr>
          </a:p>
        </p:txBody>
      </p:sp>
      <p:sp>
        <p:nvSpPr>
          <p:cNvPr id="5" name="Стрелка вправо с вырезом 4"/>
          <p:cNvSpPr/>
          <p:nvPr/>
        </p:nvSpPr>
        <p:spPr>
          <a:xfrm>
            <a:off x="7308304" y="6309320"/>
            <a:ext cx="108012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95536" y="6309320"/>
            <a:ext cx="4892878" cy="369332"/>
          </a:xfrm>
          <a:prstGeom prst="rect">
            <a:avLst/>
          </a:prstGeom>
          <a:noFill/>
        </p:spPr>
        <p:txBody>
          <a:bodyPr wrap="none" rtlCol="0">
            <a:spAutoFit/>
          </a:bodyPr>
          <a:lstStyle/>
          <a:p>
            <a:r>
              <a:rPr lang="ru-RU" dirty="0" err="1" smtClean="0">
                <a:latin typeface="Times New Roman" pitchFamily="18" charset="0"/>
                <a:cs typeface="Times New Roman" pitchFamily="18" charset="0"/>
              </a:rPr>
              <a:t>Қостанай таңы.</a:t>
            </a:r>
            <a:r>
              <a:rPr lang="ru-RU" dirty="0" smtClean="0">
                <a:latin typeface="Times New Roman" pitchFamily="18" charset="0"/>
                <a:cs typeface="Times New Roman" pitchFamily="18" charset="0"/>
              </a:rPr>
              <a:t> - 2018. - 25 </a:t>
            </a:r>
            <a:r>
              <a:rPr lang="ru-RU" dirty="0" err="1" smtClean="0">
                <a:latin typeface="Times New Roman" pitchFamily="18" charset="0"/>
                <a:cs typeface="Times New Roman" pitchFamily="18" charset="0"/>
              </a:rPr>
              <a:t>желтоқсан </a:t>
            </a:r>
            <a:r>
              <a:rPr lang="ru-RU" dirty="0" smtClean="0">
                <a:latin typeface="Times New Roman" pitchFamily="18" charset="0"/>
                <a:cs typeface="Times New Roman" pitchFamily="18" charset="0"/>
              </a:rPr>
              <a:t>(№ 149). </a:t>
            </a:r>
            <a:endParaRPr lang="ru-RU" dirty="0"/>
          </a:p>
        </p:txBody>
      </p:sp>
    </p:spTree>
  </p:cSld>
  <p:clrMapOvr>
    <a:masterClrMapping/>
  </p:clrMapOvr>
  <p:transition advTm="4375">
    <p:pull dir="u"/>
    <p:sndAc>
      <p:stSnd>
        <p:snd r:embed="rId2" name="drumroll.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7560840" cy="7509748"/>
          </a:xfrm>
          <a:prstGeom prst="rect">
            <a:avLst/>
          </a:prstGeom>
          <a:noFill/>
        </p:spPr>
        <p:txBody>
          <a:bodyPr wrap="square" rtlCol="0">
            <a:spAutoFit/>
          </a:bodyPr>
          <a:lstStyle/>
          <a:p>
            <a:endParaRPr lang="ru-RU" sz="2000" b="1" i="1" dirty="0" smtClean="0"/>
          </a:p>
          <a:p>
            <a:r>
              <a:rPr lang="ru-RU" sz="2000" b="1" i="1" dirty="0" smtClean="0"/>
              <a:t>Список </a:t>
            </a:r>
            <a:r>
              <a:rPr lang="ru-RU" sz="2000" b="1" i="1" dirty="0" smtClean="0"/>
              <a:t>использованной литературы</a:t>
            </a:r>
            <a:r>
              <a:rPr lang="ru-RU" sz="2000" b="1" i="1" dirty="0" smtClean="0"/>
              <a:t>:</a:t>
            </a:r>
          </a:p>
          <a:p>
            <a:endParaRPr lang="ru-RU" sz="2000" b="1" i="1" dirty="0" smtClean="0"/>
          </a:p>
          <a:p>
            <a:r>
              <a:rPr lang="ru-RU" sz="2000"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https://yandex.kz/yandsearch?clid=2186617&amp;text=</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B8&amp;rdrnd=188685&amp;lr=10295&amp;redircnt=1564214102.1</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https://yandex.kz/yandsearch?clid=2186617&amp;text=</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8B%2C%20&amp;rdrnd=23618&amp;lr=10295&amp;redircnt=1564214302.1</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3</a:t>
            </a:r>
            <a:r>
              <a:rPr lang="ru-RU" sz="2000" dirty="0" smtClean="0">
                <a:solidFill>
                  <a:schemeClr val="tx1">
                    <a:lumMod val="85000"/>
                    <a:lumOff val="15000"/>
                  </a:schemeClr>
                </a:solidFill>
                <a:latin typeface="Times New Roman" pitchFamily="18" charset="0"/>
                <a:cs typeface="Times New Roman" pitchFamily="18" charset="0"/>
              </a:rPr>
              <a:t>. </a:t>
            </a:r>
            <a:r>
              <a:rPr lang="ru-RU" sz="2000" dirty="0" err="1" smtClean="0">
                <a:solidFill>
                  <a:schemeClr val="tx1">
                    <a:lumMod val="85000"/>
                    <a:lumOff val="15000"/>
                  </a:schemeClr>
                </a:solidFill>
                <a:latin typeface="Times New Roman" pitchFamily="18" charset="0"/>
                <a:cs typeface="Times New Roman" pitchFamily="18" charset="0"/>
              </a:rPr>
              <a:t>Жабагы</a:t>
            </a:r>
            <a:r>
              <a:rPr lang="ru-RU" sz="2000" dirty="0" smtClean="0">
                <a:solidFill>
                  <a:schemeClr val="tx1">
                    <a:lumMod val="85000"/>
                    <a:lumOff val="15000"/>
                  </a:schemeClr>
                </a:solidFill>
                <a:latin typeface="Times New Roman" pitchFamily="18" charset="0"/>
                <a:cs typeface="Times New Roman" pitchFamily="18" charset="0"/>
              </a:rPr>
              <a:t> батыр </a:t>
            </a:r>
            <a:r>
              <a:rPr lang="en-US" sz="2000" dirty="0" smtClean="0">
                <a:solidFill>
                  <a:schemeClr val="tx1">
                    <a:lumMod val="85000"/>
                    <a:lumOff val="15000"/>
                  </a:schemeClr>
                </a:solidFill>
                <a:latin typeface="Times New Roman" pitchFamily="18" charset="0"/>
                <a:cs typeface="Times New Roman" pitchFamily="18" charset="0"/>
              </a:rPr>
              <a:t>[</a:t>
            </a:r>
            <a:r>
              <a:rPr lang="ru-RU" sz="2000" dirty="0" smtClean="0">
                <a:solidFill>
                  <a:schemeClr val="tx1">
                    <a:lumMod val="85000"/>
                    <a:lumOff val="15000"/>
                  </a:schemeClr>
                </a:solidFill>
                <a:latin typeface="Times New Roman" pitchFamily="18" charset="0"/>
                <a:cs typeface="Times New Roman" pitchFamily="18" charset="0"/>
              </a:rPr>
              <a:t>Текст</a:t>
            </a:r>
            <a:r>
              <a:rPr lang="en-US" sz="2000" dirty="0" smtClean="0">
                <a:solidFill>
                  <a:schemeClr val="tx1">
                    <a:lumMod val="85000"/>
                    <a:lumOff val="15000"/>
                  </a:schemeClr>
                </a:solidFill>
                <a:latin typeface="Times New Roman" pitchFamily="18" charset="0"/>
                <a:cs typeface="Times New Roman" pitchFamily="18" charset="0"/>
              </a:rPr>
              <a:t>]</a:t>
            </a:r>
            <a:r>
              <a:rPr lang="ru-RU" sz="2000" dirty="0" smtClean="0">
                <a:solidFill>
                  <a:schemeClr val="tx1">
                    <a:lumMod val="85000"/>
                    <a:lumOff val="15000"/>
                  </a:schemeClr>
                </a:solidFill>
                <a:latin typeface="Times New Roman" pitchFamily="18" charset="0"/>
                <a:cs typeface="Times New Roman" pitchFamily="18" charset="0"/>
              </a:rPr>
              <a:t> // </a:t>
            </a:r>
            <a:r>
              <a:rPr lang="ru-RU" sz="2000" dirty="0" err="1" smtClean="0">
                <a:solidFill>
                  <a:schemeClr val="tx1">
                    <a:lumMod val="85000"/>
                    <a:lumOff val="15000"/>
                  </a:schemeClr>
                </a:solidFill>
                <a:latin typeface="Times New Roman" pitchFamily="18" charset="0"/>
                <a:cs typeface="Times New Roman" pitchFamily="18" charset="0"/>
              </a:rPr>
              <a:t>Костанай</a:t>
            </a:r>
            <a:r>
              <a:rPr lang="ru-RU" sz="2000" dirty="0" smtClean="0">
                <a:solidFill>
                  <a:schemeClr val="tx1">
                    <a:lumMod val="85000"/>
                    <a:lumOff val="15000"/>
                  </a:schemeClr>
                </a:solidFill>
                <a:latin typeface="Times New Roman" pitchFamily="18" charset="0"/>
                <a:cs typeface="Times New Roman" pitchFamily="18" charset="0"/>
              </a:rPr>
              <a:t> – </a:t>
            </a:r>
            <a:r>
              <a:rPr lang="ru-RU" sz="2000" dirty="0" err="1" smtClean="0">
                <a:solidFill>
                  <a:schemeClr val="tx1">
                    <a:lumMod val="85000"/>
                    <a:lumOff val="15000"/>
                  </a:schemeClr>
                </a:solidFill>
                <a:latin typeface="Times New Roman" pitchFamily="18" charset="0"/>
                <a:cs typeface="Times New Roman" pitchFamily="18" charset="0"/>
              </a:rPr>
              <a:t>Агро</a:t>
            </a:r>
            <a:r>
              <a:rPr lang="ru-RU" sz="2000" dirty="0" smtClean="0">
                <a:solidFill>
                  <a:schemeClr val="tx1">
                    <a:lumMod val="85000"/>
                    <a:lumOff val="15000"/>
                  </a:schemeClr>
                </a:solidFill>
                <a:latin typeface="Times New Roman" pitchFamily="18" charset="0"/>
                <a:cs typeface="Times New Roman" pitchFamily="18" charset="0"/>
              </a:rPr>
              <a:t> № 47 ,2017. -  12 с.</a:t>
            </a:r>
          </a:p>
          <a:p>
            <a:r>
              <a:rPr lang="ru-RU" sz="2000" dirty="0" smtClean="0">
                <a:solidFill>
                  <a:schemeClr val="tx1">
                    <a:lumMod val="85000"/>
                    <a:lumOff val="15000"/>
                  </a:schemeClr>
                </a:solidFill>
                <a:latin typeface="Times New Roman" pitchFamily="18" charset="0"/>
                <a:cs typeface="Times New Roman" pitchFamily="18" charset="0"/>
              </a:rPr>
              <a:t>4. Киселев, С. Живи Родник </a:t>
            </a:r>
            <a:r>
              <a:rPr lang="en-US" sz="2000" dirty="0" smtClean="0">
                <a:solidFill>
                  <a:schemeClr val="tx1">
                    <a:lumMod val="85000"/>
                    <a:lumOff val="15000"/>
                  </a:schemeClr>
                </a:solidFill>
                <a:latin typeface="Times New Roman" pitchFamily="18" charset="0"/>
                <a:cs typeface="Times New Roman" pitchFamily="18" charset="0"/>
              </a:rPr>
              <a:t>[</a:t>
            </a:r>
            <a:r>
              <a:rPr lang="ru-RU" sz="2000" dirty="0" smtClean="0">
                <a:solidFill>
                  <a:schemeClr val="tx1">
                    <a:lumMod val="85000"/>
                    <a:lumOff val="15000"/>
                  </a:schemeClr>
                </a:solidFill>
                <a:latin typeface="Times New Roman" pitchFamily="18" charset="0"/>
                <a:cs typeface="Times New Roman" pitchFamily="18" charset="0"/>
              </a:rPr>
              <a:t>Текст</a:t>
            </a:r>
            <a:r>
              <a:rPr lang="en-US" sz="2000" dirty="0" smtClean="0">
                <a:solidFill>
                  <a:schemeClr val="tx1">
                    <a:lumMod val="85000"/>
                    <a:lumOff val="15000"/>
                  </a:schemeClr>
                </a:solidFill>
                <a:latin typeface="Times New Roman" pitchFamily="18" charset="0"/>
                <a:cs typeface="Times New Roman" pitchFamily="18" charset="0"/>
              </a:rPr>
              <a:t>]</a:t>
            </a:r>
            <a:r>
              <a:rPr lang="ru-RU" sz="2000" dirty="0" smtClean="0">
                <a:solidFill>
                  <a:schemeClr val="tx1">
                    <a:lumMod val="85000"/>
                    <a:lumOff val="15000"/>
                  </a:schemeClr>
                </a:solidFill>
                <a:latin typeface="Times New Roman" pitchFamily="18" charset="0"/>
                <a:cs typeface="Times New Roman" pitchFamily="18" charset="0"/>
              </a:rPr>
              <a:t>//Маяк. – 2016. – № 24.</a:t>
            </a:r>
          </a:p>
          <a:p>
            <a:r>
              <a:rPr lang="ru-RU" sz="2000" dirty="0" smtClean="0">
                <a:solidFill>
                  <a:schemeClr val="tx1">
                    <a:lumMod val="85000"/>
                    <a:lumOff val="15000"/>
                  </a:schemeClr>
                </a:solidFill>
                <a:latin typeface="Times New Roman" pitchFamily="18" charset="0"/>
                <a:cs typeface="Times New Roman" pitchFamily="18" charset="0"/>
              </a:rPr>
              <a:t>5. </a:t>
            </a:r>
            <a:r>
              <a:rPr lang="ru-RU" sz="2000" dirty="0" err="1" smtClean="0">
                <a:latin typeface="Times New Roman" pitchFamily="18" charset="0"/>
                <a:cs typeface="Times New Roman" pitchFamily="18" charset="0"/>
              </a:rPr>
              <a:t>Шаяхмет</a:t>
            </a:r>
            <a:r>
              <a:rPr lang="ru-RU" sz="2000" dirty="0" smtClean="0">
                <a:latin typeface="Times New Roman" pitchFamily="18" charset="0"/>
                <a:cs typeface="Times New Roman" pitchFamily="18" charset="0"/>
              </a:rPr>
              <a:t> А. Так говорят потомки батыра. Что добавить [</a:t>
            </a:r>
            <a:r>
              <a:rPr lang="ru-RU" sz="2000" dirty="0" err="1" smtClean="0">
                <a:latin typeface="Times New Roman" pitchFamily="18" charset="0"/>
                <a:cs typeface="Times New Roman" pitchFamily="18" charset="0"/>
              </a:rPr>
              <a:t>Жабағы </a:t>
            </a:r>
            <a:r>
              <a:rPr lang="ru-RU" sz="2000" dirty="0" smtClean="0">
                <a:latin typeface="Times New Roman" pitchFamily="18" charset="0"/>
                <a:cs typeface="Times New Roman" pitchFamily="18" charset="0"/>
              </a:rPr>
              <a:t>батыр</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Костанайские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ново-сти</a:t>
            </a:r>
            <a:r>
              <a:rPr lang="ru-RU" sz="2000" dirty="0" smtClean="0">
                <a:latin typeface="Times New Roman" pitchFamily="18" charset="0"/>
                <a:cs typeface="Times New Roman" pitchFamily="18" charset="0"/>
              </a:rPr>
              <a:t>. – 2002. – 10 декабрь.</a:t>
            </a:r>
          </a:p>
          <a:p>
            <a:r>
              <a:rPr lang="ru-RU" sz="2000" dirty="0" smtClean="0">
                <a:solidFill>
                  <a:schemeClr val="tx1">
                    <a:lumMod val="85000"/>
                    <a:lumOff val="15000"/>
                  </a:schemeClr>
                </a:solidFill>
                <a:latin typeface="Times New Roman" pitchFamily="18" charset="0"/>
                <a:cs typeface="Times New Roman" pitchFamily="18" charset="0"/>
              </a:rPr>
              <a:t>6.</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Есқабыл, </a:t>
            </a:r>
            <a:r>
              <a:rPr lang="ru-RU" sz="2000" dirty="0" smtClean="0">
                <a:latin typeface="Times New Roman" pitchFamily="18" charset="0"/>
                <a:cs typeface="Times New Roman" pitchFamily="18" charset="0"/>
              </a:rPr>
              <a:t>Қ. </a:t>
            </a:r>
            <a:r>
              <a:rPr lang="ru-RU" sz="2000" dirty="0" err="1" smtClean="0">
                <a:latin typeface="Times New Roman" pitchFamily="18" charset="0"/>
                <a:cs typeface="Times New Roman" pitchFamily="18" charset="0"/>
              </a:rPr>
              <a:t>Ұлы даланың киесі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[қасиетті Қазақстан</a:t>
            </a:r>
            <a:r>
              <a:rPr lang="ru-RU" sz="2000" dirty="0" smtClean="0">
                <a:latin typeface="Times New Roman" pitchFamily="18" charset="0"/>
                <a:cs typeface="Times New Roman" pitchFamily="18" charset="0"/>
              </a:rPr>
              <a:t>] / Қ. </a:t>
            </a:r>
            <a:r>
              <a:rPr lang="ru-RU" sz="2000" dirty="0" err="1" smtClean="0">
                <a:latin typeface="Times New Roman" pitchFamily="18" charset="0"/>
                <a:cs typeface="Times New Roman" pitchFamily="18" charset="0"/>
              </a:rPr>
              <a:t>Есқабыл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Қостанай таңы.</a:t>
            </a:r>
            <a:r>
              <a:rPr lang="ru-RU" sz="2000" dirty="0" smtClean="0">
                <a:latin typeface="Times New Roman" pitchFamily="18" charset="0"/>
                <a:cs typeface="Times New Roman" pitchFamily="18" charset="0"/>
              </a:rPr>
              <a:t> - 2018. - 25 </a:t>
            </a:r>
            <a:r>
              <a:rPr lang="ru-RU" sz="2000" dirty="0" err="1" smtClean="0">
                <a:latin typeface="Times New Roman" pitchFamily="18" charset="0"/>
                <a:cs typeface="Times New Roman" pitchFamily="18" charset="0"/>
              </a:rPr>
              <a:t>желтоқсан </a:t>
            </a:r>
            <a:r>
              <a:rPr lang="ru-RU" sz="2000" dirty="0" smtClean="0">
                <a:latin typeface="Times New Roman" pitchFamily="18" charset="0"/>
                <a:cs typeface="Times New Roman" pitchFamily="18" charset="0"/>
              </a:rPr>
              <a:t>(№ 149). - 6 б.</a:t>
            </a:r>
            <a:endParaRPr lang="ru-RU" sz="2000" dirty="0" smtClean="0">
              <a:solidFill>
                <a:schemeClr val="tx1">
                  <a:lumMod val="85000"/>
                  <a:lumOff val="15000"/>
                </a:schemeClr>
              </a:solidFill>
              <a:latin typeface="Times New Roman" pitchFamily="18" charset="0"/>
              <a:cs typeface="Times New Roman" pitchFamily="18" charset="0"/>
            </a:endParaRPr>
          </a:p>
          <a:p>
            <a:endParaRPr lang="en-US" sz="2000" b="1" i="1" dirty="0" smtClean="0">
              <a:solidFill>
                <a:schemeClr val="tx1">
                  <a:lumMod val="85000"/>
                  <a:lumOff val="15000"/>
                </a:schemeClr>
              </a:solidFill>
              <a:latin typeface="Times New Roman" pitchFamily="18" charset="0"/>
              <a:cs typeface="Times New Roman" pitchFamily="18" charset="0"/>
            </a:endParaRPr>
          </a:p>
          <a:p>
            <a:endParaRPr lang="ru-RU" sz="2000" b="1" i="1" dirty="0" smtClean="0">
              <a:solidFill>
                <a:schemeClr val="tx1">
                  <a:lumMod val="85000"/>
                  <a:lumOff val="15000"/>
                </a:schemeClr>
              </a:solidFill>
              <a:latin typeface="Times New Roman" pitchFamily="18" charset="0"/>
              <a:cs typeface="Times New Roman" pitchFamily="18" charset="0"/>
            </a:endParaRPr>
          </a:p>
          <a:p>
            <a:r>
              <a:rPr lang="ru-RU" sz="2000" b="1" i="1" dirty="0" smtClean="0">
                <a:solidFill>
                  <a:schemeClr val="tx1">
                    <a:lumMod val="85000"/>
                    <a:lumOff val="15000"/>
                  </a:schemeClr>
                </a:solidFill>
                <a:latin typeface="Times New Roman" pitchFamily="18" charset="0"/>
                <a:cs typeface="Times New Roman" pitchFamily="18" charset="0"/>
              </a:rPr>
              <a:t> </a:t>
            </a:r>
            <a:endParaRPr lang="ru-RU" dirty="0" smtClean="0">
              <a:solidFill>
                <a:schemeClr val="tx1">
                  <a:lumMod val="85000"/>
                  <a:lumOff val="15000"/>
                </a:schemeClr>
              </a:solidFill>
            </a:endParaRPr>
          </a:p>
          <a:p>
            <a:endParaRPr lang="ru-RU" dirty="0" err="1" smtClean="0">
              <a:solidFill>
                <a:schemeClr val="tx1">
                  <a:lumMod val="85000"/>
                  <a:lumOff val="15000"/>
                </a:schemeClr>
              </a:solidFill>
            </a:endParaRPr>
          </a:p>
          <a:p>
            <a:endParaRPr lang="ru-RU" dirty="0" smtClean="0"/>
          </a:p>
          <a:p>
            <a:endParaRPr lang="ru-RU" dirty="0" smtClean="0"/>
          </a:p>
          <a:p>
            <a:r>
              <a:rPr lang="ru-RU" dirty="0" smtClean="0"/>
              <a:t/>
            </a:r>
            <a:br>
              <a:rPr lang="ru-RU" dirty="0" smtClean="0"/>
            </a:br>
            <a:endParaRPr lang="ru-RU" dirty="0" smtClean="0"/>
          </a:p>
          <a:p>
            <a:endParaRPr lang="ru-RU" dirty="0" smtClean="0"/>
          </a:p>
          <a:p>
            <a:endParaRPr lang="ru-RU" dirty="0" smtClean="0"/>
          </a:p>
          <a:p>
            <a:endParaRPr lang="ru-RU" dirty="0" smtClean="0"/>
          </a:p>
          <a:p>
            <a:endParaRPr lang="ru-RU" dirty="0"/>
          </a:p>
        </p:txBody>
      </p:sp>
    </p:spTree>
  </p:cSld>
  <p:clrMapOvr>
    <a:masterClrMapping/>
  </p:clrMapOvr>
  <p:transition advTm="3219">
    <p:strips/>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628800"/>
            <a:ext cx="6552728" cy="3477875"/>
          </a:xfrm>
          <a:prstGeom prst="rect">
            <a:avLst/>
          </a:prstGeom>
        </p:spPr>
        <p:txBody>
          <a:bodyPr wrap="square">
            <a:spAutoFit/>
          </a:bodyPr>
          <a:lstStyle/>
          <a:p>
            <a:pPr algn="ctr"/>
            <a:r>
              <a:rPr lang="ru-RU" sz="4400" b="1" dirty="0" smtClean="0">
                <a:ln w="11430"/>
                <a:solidFill>
                  <a:srgbClr val="002060"/>
                </a:solidFill>
                <a:effectLst>
                  <a:outerShdw blurRad="50800" dist="39000" dir="5460000" algn="tl">
                    <a:srgbClr val="000000">
                      <a:alpha val="38000"/>
                    </a:srgbClr>
                  </a:outerShdw>
                </a:effectLst>
              </a:rPr>
              <a:t>Сакральные места </a:t>
            </a:r>
          </a:p>
          <a:p>
            <a:pPr algn="ctr"/>
            <a:r>
              <a:rPr lang="ru-RU" sz="4400" b="1" dirty="0" err="1" smtClean="0">
                <a:ln w="11430"/>
                <a:solidFill>
                  <a:srgbClr val="002060"/>
                </a:solidFill>
                <a:effectLst>
                  <a:outerShdw blurRad="50800" dist="39000" dir="5460000" algn="tl">
                    <a:srgbClr val="000000">
                      <a:alpha val="38000"/>
                    </a:srgbClr>
                  </a:outerShdw>
                </a:effectLst>
              </a:rPr>
              <a:t>Костанайской</a:t>
            </a:r>
            <a:r>
              <a:rPr lang="ru-RU" sz="4400" b="1" dirty="0" smtClean="0">
                <a:ln w="11430"/>
                <a:solidFill>
                  <a:srgbClr val="002060"/>
                </a:solidFill>
                <a:effectLst>
                  <a:outerShdw blurRad="50800" dist="39000" dir="5460000" algn="tl">
                    <a:srgbClr val="000000">
                      <a:alpha val="38000"/>
                    </a:srgbClr>
                  </a:outerShdw>
                </a:effectLst>
              </a:rPr>
              <a:t> области. </a:t>
            </a:r>
          </a:p>
          <a:p>
            <a:pPr algn="ctr"/>
            <a:r>
              <a:rPr lang="ru-RU" sz="4400" b="1" dirty="0" smtClean="0">
                <a:ln w="11430"/>
                <a:solidFill>
                  <a:srgbClr val="002060"/>
                </a:solidFill>
                <a:effectLst>
                  <a:outerShdw blurRad="50800" dist="39000" dir="5460000" algn="tl">
                    <a:srgbClr val="000000">
                      <a:alpha val="38000"/>
                    </a:srgbClr>
                  </a:outerShdw>
                </a:effectLst>
              </a:rPr>
              <a:t>История сакральных мест.</a:t>
            </a:r>
            <a:endParaRPr lang="ru-RU" sz="4400" b="1" dirty="0">
              <a:ln w="11430"/>
              <a:solidFill>
                <a:srgbClr val="002060"/>
              </a:solidFill>
              <a:effectLst>
                <a:outerShdw blurRad="50800" dist="39000" dir="5460000" algn="tl">
                  <a:srgbClr val="000000">
                    <a:alpha val="38000"/>
                  </a:srgbClr>
                </a:outerShdw>
              </a:effectLst>
            </a:endParaRPr>
          </a:p>
        </p:txBody>
      </p:sp>
      <p:pic>
        <p:nvPicPr>
          <p:cNvPr id="3" name="Picture 4" descr="C:\Users\Ohrpam\Desktop\1503545427_article_b.jpeg"/>
          <p:cNvPicPr>
            <a:picLocks noChangeAspect="1" noChangeArrowheads="1"/>
          </p:cNvPicPr>
          <p:nvPr/>
        </p:nvPicPr>
        <p:blipFill>
          <a:blip r:embed="rId3" cstate="print"/>
          <a:srcRect/>
          <a:stretch>
            <a:fillRect/>
          </a:stretch>
        </p:blipFill>
        <p:spPr bwMode="auto">
          <a:xfrm>
            <a:off x="323528" y="188640"/>
            <a:ext cx="1431925" cy="1439863"/>
          </a:xfrm>
          <a:prstGeom prst="rect">
            <a:avLst/>
          </a:prstGeom>
          <a:noFill/>
          <a:ln w="9525">
            <a:noFill/>
            <a:miter lim="800000"/>
            <a:headEnd/>
            <a:tailEnd/>
          </a:ln>
        </p:spPr>
      </p:pic>
    </p:spTree>
  </p:cSld>
  <p:clrMapOvr>
    <a:masterClrMapping/>
  </p:clrMapOvr>
  <p:transition advTm="5047">
    <p:plus/>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isnov.kz/images/karta-sakralnyh-mest.jpg"/>
          <p:cNvPicPr>
            <a:picLocks noChangeAspect="1" noChangeArrowheads="1"/>
          </p:cNvPicPr>
          <p:nvPr/>
        </p:nvPicPr>
        <p:blipFill>
          <a:blip r:embed="rId3" cstate="print"/>
          <a:srcRect/>
          <a:stretch>
            <a:fillRect/>
          </a:stretch>
        </p:blipFill>
        <p:spPr bwMode="auto">
          <a:xfrm>
            <a:off x="0" y="1"/>
            <a:ext cx="9163051" cy="6858000"/>
          </a:xfrm>
          <a:prstGeom prst="rect">
            <a:avLst/>
          </a:prstGeom>
          <a:noFill/>
        </p:spPr>
      </p:pic>
    </p:spTree>
  </p:cSld>
  <p:clrMapOvr>
    <a:masterClrMapping/>
  </p:clrMapOvr>
  <p:transition advTm="3531">
    <p:dissolve/>
    <p:sndAc>
      <p:stSnd>
        <p:snd r:embed="rId2" name="coi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kk-KZ" sz="2400" b="1" i="1" dirty="0" smtClean="0">
                <a:solidFill>
                  <a:srgbClr val="002060"/>
                </a:solidFill>
                <a:latin typeface="Times New Roman" pitchFamily="18" charset="0"/>
                <a:cs typeface="Times New Roman" pitchFamily="18" charset="0"/>
              </a:rPr>
              <a:t>Қостанай облысының киелі жерлерінің картасы </a:t>
            </a:r>
            <a:br>
              <a:rPr lang="kk-KZ" sz="2400" b="1" i="1" dirty="0" smtClean="0">
                <a:solidFill>
                  <a:srgbClr val="002060"/>
                </a:solidFill>
                <a:latin typeface="Times New Roman" pitchFamily="18" charset="0"/>
                <a:cs typeface="Times New Roman" pitchFamily="18" charset="0"/>
              </a:rPr>
            </a:br>
            <a:r>
              <a:rPr lang="kk-KZ" sz="2400" b="1" i="1" dirty="0" smtClean="0">
                <a:solidFill>
                  <a:srgbClr val="002060"/>
                </a:solidFill>
                <a:latin typeface="Times New Roman" pitchFamily="18" charset="0"/>
                <a:cs typeface="Times New Roman" pitchFamily="18" charset="0"/>
              </a:rPr>
              <a:t>Карта сакральных мест Костанайской области</a:t>
            </a:r>
            <a:endParaRPr lang="ru-RU" sz="2400" b="1" i="1" dirty="0">
              <a:solidFill>
                <a:srgbClr val="002060"/>
              </a:solidFill>
              <a:latin typeface="Times New Roman" pitchFamily="18" charset="0"/>
              <a:cs typeface="Times New Roman" pitchFamily="18" charset="0"/>
            </a:endParaRPr>
          </a:p>
        </p:txBody>
      </p:sp>
      <p:pic>
        <p:nvPicPr>
          <p:cNvPr id="1026" name="Picture 2" descr="https://im0-tub-kz.yandex.net/i?id=8a45edce9786e23d0307e7d53939f9c0&amp;n=13&amp;exp=1"/>
          <p:cNvPicPr>
            <a:picLocks noChangeAspect="1" noChangeArrowheads="1"/>
          </p:cNvPicPr>
          <p:nvPr/>
        </p:nvPicPr>
        <p:blipFill>
          <a:blip r:embed="rId3" cstate="print"/>
          <a:srcRect/>
          <a:stretch>
            <a:fillRect/>
          </a:stretch>
        </p:blipFill>
        <p:spPr bwMode="auto">
          <a:xfrm>
            <a:off x="2627784" y="1916832"/>
            <a:ext cx="3744416" cy="4373042"/>
          </a:xfrm>
          <a:prstGeom prst="rect">
            <a:avLst/>
          </a:prstGeom>
          <a:noFill/>
        </p:spPr>
      </p:pic>
    </p:spTree>
  </p:cSld>
  <p:clrMapOvr>
    <a:masterClrMapping/>
  </p:clrMapOvr>
  <p:transition advTm="3235">
    <p:pull dir="ru"/>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187624" y="476672"/>
            <a:ext cx="8229600" cy="1152128"/>
          </a:xfrm>
        </p:spPr>
        <p:txBody>
          <a:bodyPr>
            <a:normAutofit/>
          </a:bodyPr>
          <a:lstStyle/>
          <a:p>
            <a:pPr algn="ctr" eaLnBrk="1" hangingPunct="1"/>
            <a:r>
              <a:rPr lang="ru-RU" altLang="ru-RU" sz="2400" b="1" i="1" dirty="0" smtClean="0">
                <a:solidFill>
                  <a:srgbClr val="002060"/>
                </a:solidFill>
                <a:latin typeface="Times New Roman" pitchFamily="18" charset="0"/>
                <a:cs typeface="Times New Roman" pitchFamily="18" charset="0"/>
              </a:rPr>
              <a:t>Карта сакральных мест </a:t>
            </a:r>
            <a:r>
              <a:rPr lang="ru-RU" altLang="ru-RU" sz="2400" b="1" i="1" dirty="0" err="1" smtClean="0">
                <a:solidFill>
                  <a:srgbClr val="002060"/>
                </a:solidFill>
                <a:latin typeface="Times New Roman" pitchFamily="18" charset="0"/>
                <a:cs typeface="Times New Roman" pitchFamily="18" charset="0"/>
              </a:rPr>
              <a:t>Костанайской</a:t>
            </a:r>
            <a:r>
              <a:rPr lang="ru-RU" altLang="ru-RU" sz="2400" b="1" i="1" dirty="0" smtClean="0">
                <a:solidFill>
                  <a:srgbClr val="002060"/>
                </a:solidFill>
                <a:latin typeface="Times New Roman" pitchFamily="18" charset="0"/>
                <a:cs typeface="Times New Roman" pitchFamily="18" charset="0"/>
              </a:rPr>
              <a:t> области</a:t>
            </a:r>
            <a:br>
              <a:rPr lang="ru-RU" altLang="ru-RU" sz="2400" b="1" i="1" dirty="0" smtClean="0">
                <a:solidFill>
                  <a:srgbClr val="002060"/>
                </a:solidFill>
                <a:latin typeface="Times New Roman" pitchFamily="18" charset="0"/>
                <a:cs typeface="Times New Roman" pitchFamily="18" charset="0"/>
              </a:rPr>
            </a:br>
            <a:r>
              <a:rPr lang="ru-RU" altLang="ru-RU" sz="2400" b="1" i="1" dirty="0" smtClean="0">
                <a:solidFill>
                  <a:srgbClr val="002060"/>
                </a:solidFill>
                <a:latin typeface="Times New Roman" pitchFamily="18" charset="0"/>
                <a:cs typeface="Times New Roman" pitchFamily="18" charset="0"/>
              </a:rPr>
              <a:t> республиканского значения</a:t>
            </a:r>
          </a:p>
        </p:txBody>
      </p:sp>
      <p:pic>
        <p:nvPicPr>
          <p:cNvPr id="5123" name="Рисунок 1"/>
          <p:cNvPicPr>
            <a:picLocks noChangeAspect="1"/>
          </p:cNvPicPr>
          <p:nvPr/>
        </p:nvPicPr>
        <p:blipFill>
          <a:blip r:embed="rId3" cstate="print"/>
          <a:srcRect/>
          <a:stretch>
            <a:fillRect/>
          </a:stretch>
        </p:blipFill>
        <p:spPr bwMode="auto">
          <a:xfrm>
            <a:off x="2267744" y="1700808"/>
            <a:ext cx="4824536" cy="4741297"/>
          </a:xfrm>
          <a:prstGeom prst="rect">
            <a:avLst/>
          </a:prstGeom>
          <a:noFill/>
          <a:ln w="9525">
            <a:noFill/>
            <a:miter lim="800000"/>
            <a:headEnd/>
            <a:tailEnd/>
          </a:ln>
        </p:spPr>
      </p:pic>
      <p:pic>
        <p:nvPicPr>
          <p:cNvPr id="4" name="Picture 4" descr="C:\Users\Ohrpam\Desktop\1503545427_article_b.jpeg"/>
          <p:cNvPicPr>
            <a:picLocks noChangeAspect="1" noChangeArrowheads="1"/>
          </p:cNvPicPr>
          <p:nvPr/>
        </p:nvPicPr>
        <p:blipFill>
          <a:blip r:embed="rId4" cstate="print"/>
          <a:srcRect/>
          <a:stretch>
            <a:fillRect/>
          </a:stretch>
        </p:blipFill>
        <p:spPr bwMode="auto">
          <a:xfrm>
            <a:off x="179512" y="188640"/>
            <a:ext cx="1431925" cy="1439863"/>
          </a:xfrm>
          <a:prstGeom prst="rect">
            <a:avLst/>
          </a:prstGeom>
          <a:noFill/>
          <a:ln w="9525">
            <a:noFill/>
            <a:miter lim="800000"/>
            <a:headEnd/>
            <a:tailEnd/>
          </a:ln>
        </p:spPr>
      </p:pic>
    </p:spTree>
  </p:cSld>
  <p:clrMapOvr>
    <a:masterClrMapping/>
  </p:clrMapOvr>
  <p:transition advTm="3188">
    <p:pull dir="ld"/>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0-tub-kz.yandex.net/i?id=84b2a2f3a780a3ff5b5c1f0c436f6bd7&amp;n=1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advTm="3391">
    <p:wheel spokes="1"/>
    <p:sndAc>
      <p:stSnd>
        <p:snd r:embed="rId2" name="whoosh.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mp;Fcy;&amp;ocy;&amp;tcy;&amp;ocy; &amp;Scy;&amp;acy;&amp;kcy;&amp;rcy;&amp;acy;&amp;lcy;&amp;softcy;&amp;ncy;&amp;ycy;&amp;iecy; &amp;mcy;&amp;iecy;&amp;scy;&amp;tcy;&amp;acy; &amp;Kcy;&amp;ocy;&amp;scy;&amp;tcy;&amp;acy;&amp;ncy;&amp;acy;&amp;jcy;&amp;scy;&amp;kcy;&amp;ocy;&amp;jcy; &amp;ocy;&amp;bcy;&amp;lcy;&amp;acy;&amp;scy;&amp;tcy;&amp;ic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advTm="4485">
    <p:strips dir="rd"/>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mp;Fcy;&amp;ocy;&amp;tcy;&amp;ocy; &amp;Scy;&amp;acy;&amp;kcy;&amp;rcy;&amp;acy;&amp;lcy;&amp;softcy;&amp;ncy;&amp;ycy;&amp;iecy; &amp;Mcy;&amp;iecy;&amp;scy;&amp;tcy;&amp;acy; &amp;Kcy;&amp;ocy;&amp;scy;&amp;tcy;&amp;acy;&amp;ncy;&amp;acy;&amp;jcy;&amp;scy;&amp;kcy;&amp;ocy;&amp;jcy; &amp;Ocy;&amp;bcy;&amp;lcy;&amp;acy;&amp;scy;&amp;tcy;&amp;ic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advTm="4578">
    <p:strips/>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9326944</TotalTime>
  <Words>1555</Words>
  <Application>Microsoft Office PowerPoint</Application>
  <PresentationFormat>Экран (4:3)</PresentationFormat>
  <Paragraphs>101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Слайд 1</vt:lpstr>
      <vt:lpstr>Слайд 2</vt:lpstr>
      <vt:lpstr>Слайд 3</vt:lpstr>
      <vt:lpstr>Слайд 4</vt:lpstr>
      <vt:lpstr>Қостанай облысының киелі жерлерінің картасы  Карта сакральных мест Костанайской области</vt:lpstr>
      <vt:lpstr>Карта сакральных мест Костанайской области  республиканского значения</vt:lpstr>
      <vt:lpstr>Слайд 7</vt:lpstr>
      <vt:lpstr>Слайд 8</vt:lpstr>
      <vt:lpstr>Слайд 9</vt:lpstr>
      <vt:lpstr>Слайд 10</vt:lpstr>
      <vt:lpstr>Слайд 11</vt:lpstr>
      <vt:lpstr>Батыры великой степи</vt:lpstr>
      <vt:lpstr>Слайд 13</vt:lpstr>
      <vt:lpstr>Слайд 14</vt:lpstr>
      <vt:lpstr>Жабағы батыр</vt:lpstr>
      <vt:lpstr>Слайд 16</vt:lpstr>
      <vt:lpstr>Слайд 17</vt:lpstr>
      <vt:lpstr>Слайд 18</vt:lpstr>
      <vt:lpstr>Слайд 19</vt:lpstr>
      <vt:lpstr>Живи Родник!</vt:lpstr>
      <vt:lpstr>Слайд 21</vt:lpstr>
      <vt:lpstr>Слайд 22</vt:lpstr>
      <vt:lpstr>Слайд 23</vt:lpstr>
      <vt:lpstr> Газетные статьи о Жабағы батыре</vt:lpstr>
      <vt:lpstr>Статьи с газет  о Жабағы батыре</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Владелец</cp:lastModifiedBy>
  <cp:revision>104</cp:revision>
  <dcterms:modified xsi:type="dcterms:W3CDTF">2019-09-25T04:35:23Z</dcterms:modified>
</cp:coreProperties>
</file>