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ru-RU" altLang="zh-CN" smtClean="0"/>
              <a:t>Образец заголовка</a:t>
            </a:r>
            <a:endParaRPr 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89363"/>
            <a:ext cx="6400800" cy="1343025"/>
          </a:xfrm>
        </p:spPr>
        <p:txBody>
          <a:bodyPr/>
          <a:lstStyle>
            <a:lvl1pPr marL="0" indent="0" algn="ctr">
              <a:buFontTx/>
              <a:buNone/>
              <a:defRPr sz="3000"/>
            </a:lvl1pPr>
          </a:lstStyle>
          <a:p>
            <a:r>
              <a:rPr lang="ru-RU" altLang="zh-CN" smtClean="0"/>
              <a:t>Образец подзаголовка</a:t>
            </a: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13319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44135-D4B6-4D4D-A2E3-168942448BF5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950B9-3A8C-4F35-A2D5-9AF9ACF7F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1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44135-D4B6-4D4D-A2E3-168942448BF5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950B9-3A8C-4F35-A2D5-9AF9ACF7F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14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44135-D4B6-4D4D-A2E3-168942448BF5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950B9-3A8C-4F35-A2D5-9AF9ACF7F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16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44135-D4B6-4D4D-A2E3-168942448BF5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950B9-3A8C-4F35-A2D5-9AF9ACF7F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0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44135-D4B6-4D4D-A2E3-168942448BF5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950B9-3A8C-4F35-A2D5-9AF9ACF7F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1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44135-D4B6-4D4D-A2E3-168942448BF5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950B9-3A8C-4F35-A2D5-9AF9ACF7F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3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44135-D4B6-4D4D-A2E3-168942448BF5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950B9-3A8C-4F35-A2D5-9AF9ACF7F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87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44135-D4B6-4D4D-A2E3-168942448BF5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950B9-3A8C-4F35-A2D5-9AF9ACF7F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23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44135-D4B6-4D4D-A2E3-168942448BF5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950B9-3A8C-4F35-A2D5-9AF9ACF7F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3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44135-D4B6-4D4D-A2E3-168942448BF5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950B9-3A8C-4F35-A2D5-9AF9ACF7F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03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单击此处编辑母版文本样式</a:t>
            </a:r>
          </a:p>
          <a:p>
            <a:pPr lvl="1"/>
            <a:r>
              <a:rPr lang="zh-CN" altLang="ru-RU" smtClean="0"/>
              <a:t>第二级</a:t>
            </a:r>
          </a:p>
          <a:p>
            <a:pPr lvl="2"/>
            <a:r>
              <a:rPr lang="zh-CN" altLang="ru-RU" smtClean="0"/>
              <a:t>第三级</a:t>
            </a:r>
          </a:p>
          <a:p>
            <a:pPr lvl="3"/>
            <a:r>
              <a:rPr lang="zh-CN" altLang="ru-RU" smtClean="0"/>
              <a:t>第四级</a:t>
            </a:r>
          </a:p>
          <a:p>
            <a:pPr lvl="4"/>
            <a:r>
              <a:rPr lang="zh-CN" altLang="ru-RU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fld id="{FB544135-D4B6-4D4D-A2E3-168942448BF5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fld id="{464950B9-3A8C-4F35-A2D5-9AF9ACF7FE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icrosoft YaHei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微软雅黑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微软雅黑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微软雅黑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微软雅黑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icrosoft YaHei" pitchFamily="34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icrosoft YaHei" pitchFamily="34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icrosoft YaHei" pitchFamily="34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icrosoft YaHei" pitchFamily="34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icrosoft YaHei" pitchFamily="34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764704"/>
            <a:ext cx="5728448" cy="24608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Моя </a:t>
            </a:r>
            <a: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семейная </a:t>
            </a:r>
            <a:b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реликвия.</a:t>
            </a:r>
            <a:endParaRPr lang="ru-RU" sz="6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797152"/>
            <a:ext cx="5747870" cy="195944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Подготовили:</a:t>
            </a:r>
          </a:p>
          <a:p>
            <a:r>
              <a:rPr lang="ru-RU" sz="1400" b="1" dirty="0" err="1">
                <a:solidFill>
                  <a:srgbClr val="002060"/>
                </a:solidFill>
              </a:rPr>
              <a:t>Сташок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София и </a:t>
            </a:r>
            <a:r>
              <a:rPr lang="ru-RU" sz="1400" b="1" dirty="0" err="1" smtClean="0">
                <a:solidFill>
                  <a:srgbClr val="002060"/>
                </a:solidFill>
              </a:rPr>
              <a:t>Тайкешова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Айлана</a:t>
            </a:r>
            <a:r>
              <a:rPr lang="ru-RU" sz="1400" b="1" dirty="0" smtClean="0">
                <a:solidFill>
                  <a:srgbClr val="002060"/>
                </a:solidFill>
              </a:rPr>
              <a:t>,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ученицы </a:t>
            </a:r>
            <a:r>
              <a:rPr lang="ru-RU" sz="1400" b="1" dirty="0" smtClean="0">
                <a:solidFill>
                  <a:srgbClr val="002060"/>
                </a:solidFill>
              </a:rPr>
              <a:t>3 «Б</a:t>
            </a:r>
            <a:r>
              <a:rPr lang="ru-RU" sz="1400" b="1" dirty="0" smtClean="0">
                <a:solidFill>
                  <a:srgbClr val="002060"/>
                </a:solidFill>
              </a:rPr>
              <a:t>» класса общеобразовательной школы №12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г. </a:t>
            </a:r>
            <a:r>
              <a:rPr lang="ru-RU" sz="1400" b="1" dirty="0" err="1" smtClean="0">
                <a:solidFill>
                  <a:srgbClr val="002060"/>
                </a:solidFill>
              </a:rPr>
              <a:t>Житикары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err="1" smtClean="0">
                <a:solidFill>
                  <a:srgbClr val="002060"/>
                </a:solidFill>
              </a:rPr>
              <a:t>кл</a:t>
            </a:r>
            <a:r>
              <a:rPr lang="ru-RU" sz="1400" b="1" dirty="0" smtClean="0">
                <a:solidFill>
                  <a:srgbClr val="002060"/>
                </a:solidFill>
              </a:rPr>
              <a:t>. руководитель:</a:t>
            </a:r>
          </a:p>
          <a:p>
            <a:r>
              <a:rPr lang="ru-RU" sz="1400" b="1" dirty="0" err="1" smtClean="0">
                <a:solidFill>
                  <a:srgbClr val="002060"/>
                </a:solidFill>
              </a:rPr>
              <a:t>Кадерова</a:t>
            </a:r>
            <a:r>
              <a:rPr lang="ru-RU" sz="1400" b="1" dirty="0" smtClean="0">
                <a:solidFill>
                  <a:srgbClr val="002060"/>
                </a:solidFill>
              </a:rPr>
              <a:t> Лариса </a:t>
            </a:r>
            <a:r>
              <a:rPr lang="ru-RU" sz="1400" b="1" dirty="0" err="1" smtClean="0">
                <a:solidFill>
                  <a:srgbClr val="002060"/>
                </a:solidFill>
              </a:rPr>
              <a:t>Димовна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4" name="neizvesten-klassicheskaya-dlya-prezentaci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68344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65" y="314037"/>
            <a:ext cx="6447501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Семейные реликвии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семьи </a:t>
            </a:r>
            <a:r>
              <a:rPr lang="ru-RU" dirty="0" err="1" smtClean="0">
                <a:solidFill>
                  <a:srgbClr val="002060"/>
                </a:solidFill>
              </a:rPr>
              <a:t>Тайкешовой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Айланы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219" y="1884220"/>
            <a:ext cx="6447501" cy="155170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smtClean="0">
                <a:solidFill>
                  <a:srgbClr val="002060"/>
                </a:solidFill>
              </a:rPr>
              <a:t>моей семье тоже </a:t>
            </a:r>
            <a:r>
              <a:rPr lang="ru-RU" dirty="0">
                <a:solidFill>
                  <a:srgbClr val="002060"/>
                </a:solidFill>
              </a:rPr>
              <a:t>есть реликвии, которые передались от дедушки и </a:t>
            </a:r>
            <a:r>
              <a:rPr lang="ru-RU" dirty="0" smtClean="0">
                <a:solidFill>
                  <a:srgbClr val="002060"/>
                </a:solidFill>
              </a:rPr>
              <a:t>прадедушки.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У </a:t>
            </a:r>
            <a:r>
              <a:rPr lang="ru-RU" dirty="0">
                <a:solidFill>
                  <a:srgbClr val="002060"/>
                </a:solidFill>
              </a:rPr>
              <a:t>нас очень дружная семья – папа, мама, дедушка и мой младший </a:t>
            </a:r>
            <a:r>
              <a:rPr lang="ru-RU" dirty="0" smtClean="0">
                <a:solidFill>
                  <a:srgbClr val="002060"/>
                </a:solidFill>
              </a:rPr>
              <a:t>братик </a:t>
            </a:r>
            <a:r>
              <a:rPr lang="ru-RU" dirty="0" err="1">
                <a:solidFill>
                  <a:srgbClr val="002060"/>
                </a:solidFill>
              </a:rPr>
              <a:t>Алибек</a:t>
            </a:r>
            <a:r>
              <a:rPr lang="ru-RU" dirty="0">
                <a:solidFill>
                  <a:srgbClr val="002060"/>
                </a:solidFill>
              </a:rPr>
              <a:t>. Мы все очень уважаем семейные традиции и </a:t>
            </a:r>
            <a:r>
              <a:rPr lang="ru-RU" dirty="0" smtClean="0">
                <a:solidFill>
                  <a:srgbClr val="002060"/>
                </a:solidFill>
              </a:rPr>
              <a:t>бер</a:t>
            </a:r>
            <a:r>
              <a:rPr lang="ru-RU" dirty="0">
                <a:solidFill>
                  <a:srgbClr val="002060"/>
                </a:solidFill>
              </a:rPr>
              <a:t>ё</a:t>
            </a:r>
            <a:r>
              <a:rPr lang="ru-RU" dirty="0" smtClean="0">
                <a:solidFill>
                  <a:srgbClr val="002060"/>
                </a:solidFill>
              </a:rPr>
              <a:t>м </a:t>
            </a:r>
            <a:r>
              <a:rPr lang="ru-RU" dirty="0">
                <a:solidFill>
                  <a:srgbClr val="002060"/>
                </a:solidFill>
              </a:rPr>
              <a:t>пример </a:t>
            </a:r>
            <a:r>
              <a:rPr lang="ru-RU" dirty="0" smtClean="0">
                <a:solidFill>
                  <a:srgbClr val="002060"/>
                </a:solidFill>
              </a:rPr>
              <a:t>со </a:t>
            </a:r>
            <a:r>
              <a:rPr lang="ru-RU" dirty="0">
                <a:solidFill>
                  <a:srgbClr val="002060"/>
                </a:solidFill>
              </a:rPr>
              <a:t>старших членов семьи.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87219" y="3810002"/>
            <a:ext cx="6447501" cy="2571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Однажды мой дедушка показывал мне старые семейные фотографии и </a:t>
            </a:r>
            <a:r>
              <a:rPr lang="ru-RU" dirty="0" smtClean="0">
                <a:solidFill>
                  <a:srgbClr val="002060"/>
                </a:solidFill>
              </a:rPr>
              <a:t>документы</a:t>
            </a:r>
            <a:r>
              <a:rPr lang="ru-RU" dirty="0">
                <a:solidFill>
                  <a:srgbClr val="002060"/>
                </a:solidFill>
              </a:rPr>
              <a:t>. Там была небольшая </a:t>
            </a:r>
            <a:r>
              <a:rPr lang="ru-RU" dirty="0" smtClean="0">
                <a:solidFill>
                  <a:srgbClr val="002060"/>
                </a:solidFill>
              </a:rPr>
              <a:t>потрёпанная </a:t>
            </a:r>
            <a:r>
              <a:rPr lang="ru-RU" dirty="0">
                <a:solidFill>
                  <a:srgbClr val="002060"/>
                </a:solidFill>
              </a:rPr>
              <a:t>красная книжечка со звездой и </a:t>
            </a:r>
            <a:r>
              <a:rPr lang="ru-RU" dirty="0" smtClean="0">
                <a:solidFill>
                  <a:srgbClr val="002060"/>
                </a:solidFill>
              </a:rPr>
              <a:t>старой </a:t>
            </a:r>
            <a:r>
              <a:rPr lang="ru-RU" dirty="0">
                <a:solidFill>
                  <a:srgbClr val="002060"/>
                </a:solidFill>
              </a:rPr>
              <a:t>фотографией. Я спросила у </a:t>
            </a:r>
            <a:r>
              <a:rPr lang="ru-RU" dirty="0" smtClean="0">
                <a:solidFill>
                  <a:srgbClr val="002060"/>
                </a:solidFill>
              </a:rPr>
              <a:t>дедушки: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smtClean="0">
                <a:solidFill>
                  <a:srgbClr val="002060"/>
                </a:solidFill>
              </a:rPr>
              <a:t>Кто </a:t>
            </a:r>
            <a:r>
              <a:rPr lang="ru-RU" dirty="0">
                <a:solidFill>
                  <a:srgbClr val="002060"/>
                </a:solidFill>
              </a:rPr>
              <a:t>на фото</a:t>
            </a:r>
            <a:r>
              <a:rPr lang="ru-RU" dirty="0" smtClean="0">
                <a:solidFill>
                  <a:srgbClr val="002060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>
                <a:solidFill>
                  <a:srgbClr val="002060"/>
                </a:solidFill>
              </a:rPr>
              <a:t>Это не просто книжка, - улыбнулся дед. Это самая </a:t>
            </a:r>
            <a:r>
              <a:rPr lang="ru-RU" dirty="0" smtClean="0">
                <a:solidFill>
                  <a:srgbClr val="002060"/>
                </a:solidFill>
              </a:rPr>
              <a:t> настоящая </a:t>
            </a:r>
            <a:r>
              <a:rPr lang="ru-RU" dirty="0">
                <a:solidFill>
                  <a:srgbClr val="002060"/>
                </a:solidFill>
              </a:rPr>
              <a:t>семейная </a:t>
            </a:r>
            <a:r>
              <a:rPr lang="ru-RU" dirty="0" smtClean="0">
                <a:solidFill>
                  <a:srgbClr val="002060"/>
                </a:solidFill>
              </a:rPr>
              <a:t>реликвия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109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855" y="827158"/>
            <a:ext cx="4479504" cy="519413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</a:rPr>
              <a:t>Оказалось, это был военный билет моего </a:t>
            </a:r>
            <a:r>
              <a:rPr lang="ru-RU" sz="1800" dirty="0" smtClean="0">
                <a:solidFill>
                  <a:srgbClr val="002060"/>
                </a:solidFill>
              </a:rPr>
              <a:t>прадедушки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- </a:t>
            </a:r>
            <a:r>
              <a:rPr lang="ru-RU" sz="1800" dirty="0" err="1">
                <a:solidFill>
                  <a:srgbClr val="002060"/>
                </a:solidFill>
              </a:rPr>
              <a:t>Тайкешова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Салкена</a:t>
            </a:r>
            <a:r>
              <a:rPr lang="ru-RU" sz="1800" dirty="0">
                <a:solidFill>
                  <a:srgbClr val="002060"/>
                </a:solidFill>
              </a:rPr>
              <a:t>, ветерана Великой Отечественной </a:t>
            </a:r>
            <a:r>
              <a:rPr lang="ru-RU" sz="1800" dirty="0" smtClean="0">
                <a:solidFill>
                  <a:srgbClr val="002060"/>
                </a:solidFill>
              </a:rPr>
              <a:t>войны</a:t>
            </a:r>
            <a:r>
              <a:rPr lang="ru-RU" sz="1800" dirty="0">
                <a:solidFill>
                  <a:srgbClr val="002060"/>
                </a:solidFill>
              </a:rPr>
              <a:t>. 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</a:rPr>
              <a:t>Со </a:t>
            </a:r>
            <a:r>
              <a:rPr lang="ru-RU" sz="1800" dirty="0">
                <a:solidFill>
                  <a:srgbClr val="002060"/>
                </a:solidFill>
              </a:rPr>
              <a:t>старого фото на нас </a:t>
            </a:r>
            <a:r>
              <a:rPr lang="ru-RU" sz="1800" dirty="0" smtClean="0">
                <a:solidFill>
                  <a:srgbClr val="002060"/>
                </a:solidFill>
              </a:rPr>
              <a:t>смотрел </a:t>
            </a:r>
            <a:r>
              <a:rPr lang="ru-RU" sz="1800" dirty="0">
                <a:solidFill>
                  <a:srgbClr val="002060"/>
                </a:solidFill>
              </a:rPr>
              <a:t>молодой солдат, прошедший </a:t>
            </a:r>
            <a:r>
              <a:rPr lang="ru-RU" sz="1800" dirty="0" smtClean="0">
                <a:solidFill>
                  <a:srgbClr val="002060"/>
                </a:solidFill>
              </a:rPr>
              <a:t>войну</a:t>
            </a:r>
            <a:r>
              <a:rPr lang="ru-RU" sz="1800" dirty="0">
                <a:solidFill>
                  <a:srgbClr val="002060"/>
                </a:solidFill>
              </a:rPr>
              <a:t>, защитивший свою Страну, </a:t>
            </a:r>
            <a:r>
              <a:rPr lang="ru-RU" sz="1800" dirty="0" smtClean="0">
                <a:solidFill>
                  <a:srgbClr val="002060"/>
                </a:solidFill>
              </a:rPr>
              <a:t>благодаря </a:t>
            </a:r>
            <a:r>
              <a:rPr lang="ru-RU" sz="1800" dirty="0">
                <a:solidFill>
                  <a:srgbClr val="002060"/>
                </a:solidFill>
              </a:rPr>
              <a:t>чему мы </a:t>
            </a:r>
            <a:r>
              <a:rPr lang="ru-RU" sz="1800" dirty="0" smtClean="0">
                <a:solidFill>
                  <a:srgbClr val="002060"/>
                </a:solidFill>
              </a:rPr>
              <a:t>живём </a:t>
            </a:r>
            <a:r>
              <a:rPr lang="ru-RU" sz="1800" dirty="0">
                <a:solidFill>
                  <a:srgbClr val="002060"/>
                </a:solidFill>
              </a:rPr>
              <a:t>на белом свете</a:t>
            </a:r>
            <a:r>
              <a:rPr lang="ru-RU" sz="1800" dirty="0" smtClean="0">
                <a:solidFill>
                  <a:srgbClr val="002060"/>
                </a:solidFill>
              </a:rPr>
              <a:t>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</a:rPr>
              <a:t>Дедушка и мой папа очень гордятся моим прадедушкой, говорят, что с </a:t>
            </a:r>
            <a:r>
              <a:rPr lang="ru-RU" sz="1800" dirty="0" smtClean="0">
                <a:solidFill>
                  <a:srgbClr val="002060"/>
                </a:solidFill>
              </a:rPr>
              <a:t>таких</a:t>
            </a:r>
            <a:r>
              <a:rPr lang="ru-RU" sz="1800" dirty="0">
                <a:solidFill>
                  <a:srgbClr val="002060"/>
                </a:solidFill>
              </a:rPr>
              <a:t>, как он, нужно всегда брать пример. Раньше мне никогда не </a:t>
            </a:r>
            <a:r>
              <a:rPr lang="ru-RU" sz="1800" dirty="0" smtClean="0">
                <a:solidFill>
                  <a:srgbClr val="002060"/>
                </a:solidFill>
              </a:rPr>
              <a:t>рассказывали </a:t>
            </a:r>
            <a:r>
              <a:rPr lang="ru-RU" sz="1800" dirty="0">
                <a:solidFill>
                  <a:srgbClr val="002060"/>
                </a:solidFill>
              </a:rPr>
              <a:t>про </a:t>
            </a:r>
            <a:r>
              <a:rPr lang="ru-RU" sz="1800" dirty="0" smtClean="0">
                <a:solidFill>
                  <a:srgbClr val="002060"/>
                </a:solidFill>
              </a:rPr>
              <a:t>войну</a:t>
            </a:r>
            <a:r>
              <a:rPr lang="ru-RU" sz="1800" dirty="0">
                <a:solidFill>
                  <a:srgbClr val="002060"/>
                </a:solidFill>
              </a:rPr>
              <a:t>. Я знала, что мой прадед работал на железной </a:t>
            </a:r>
            <a:r>
              <a:rPr lang="ru-RU" sz="1800" dirty="0" smtClean="0">
                <a:solidFill>
                  <a:srgbClr val="002060"/>
                </a:solidFill>
              </a:rPr>
              <a:t>дороге</a:t>
            </a:r>
            <a:r>
              <a:rPr lang="ru-RU" sz="1800" dirty="0">
                <a:solidFill>
                  <a:srgbClr val="002060"/>
                </a:solidFill>
              </a:rPr>
              <a:t>, был честным и трудолюбивым человеком.</a:t>
            </a:r>
          </a:p>
          <a:p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1" t="8250" r="10892" b="4342"/>
          <a:stretch/>
        </p:blipFill>
        <p:spPr>
          <a:xfrm rot="16200000">
            <a:off x="6771411" y="69681"/>
            <a:ext cx="2011664" cy="22304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2" t="10620" r="8750" b="4935"/>
          <a:stretch/>
        </p:blipFill>
        <p:spPr>
          <a:xfrm rot="16200000">
            <a:off x="5999578" y="2302129"/>
            <a:ext cx="2038128" cy="21634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11674" r="22520" b="8191"/>
          <a:stretch/>
        </p:blipFill>
        <p:spPr>
          <a:xfrm rot="16200000">
            <a:off x="6896269" y="4518890"/>
            <a:ext cx="1938091" cy="20543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9095" r="8617" b="10636"/>
          <a:stretch/>
        </p:blipFill>
        <p:spPr>
          <a:xfrm rot="16200000">
            <a:off x="4563236" y="4634129"/>
            <a:ext cx="1938095" cy="18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6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772150"/>
            <a:ext cx="2927410" cy="87735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Прадедушка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err="1" smtClean="0">
                <a:solidFill>
                  <a:srgbClr val="002060"/>
                </a:solidFill>
              </a:rPr>
              <a:t>Таекешовой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Айланы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err="1" smtClean="0">
                <a:solidFill>
                  <a:srgbClr val="002060"/>
                </a:solidFill>
              </a:rPr>
              <a:t>Салкен-Ата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404664"/>
            <a:ext cx="4464496" cy="56166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</a:rPr>
              <a:t>Но в тот день я узнала, что мой прадед </a:t>
            </a:r>
            <a:r>
              <a:rPr lang="ru-RU" sz="1800" dirty="0" err="1">
                <a:solidFill>
                  <a:srgbClr val="002060"/>
                </a:solidFill>
              </a:rPr>
              <a:t>Салкен-ата</a:t>
            </a:r>
            <a:r>
              <a:rPr lang="ru-RU" sz="1800" dirty="0">
                <a:solidFill>
                  <a:srgbClr val="002060"/>
                </a:solidFill>
              </a:rPr>
              <a:t>, когда напали враги, </a:t>
            </a:r>
            <a:r>
              <a:rPr lang="ru-RU" sz="1800" dirty="0" smtClean="0">
                <a:solidFill>
                  <a:srgbClr val="002060"/>
                </a:solidFill>
              </a:rPr>
              <a:t>добровольно </a:t>
            </a:r>
            <a:r>
              <a:rPr lang="ru-RU" sz="1800" dirty="0">
                <a:solidFill>
                  <a:srgbClr val="002060"/>
                </a:solidFill>
              </a:rPr>
              <a:t>ушел на </a:t>
            </a:r>
            <a:r>
              <a:rPr lang="ru-RU" sz="1800" dirty="0" smtClean="0">
                <a:solidFill>
                  <a:srgbClr val="002060"/>
                </a:solidFill>
              </a:rPr>
              <a:t>войну</a:t>
            </a:r>
            <a:r>
              <a:rPr lang="ru-RU" sz="1800" dirty="0">
                <a:solidFill>
                  <a:srgbClr val="002060"/>
                </a:solidFill>
              </a:rPr>
              <a:t>. В военном билете мы вместе с дедушкой </a:t>
            </a:r>
            <a:r>
              <a:rPr lang="ru-RU" sz="1800" dirty="0" smtClean="0">
                <a:solidFill>
                  <a:srgbClr val="002060"/>
                </a:solidFill>
              </a:rPr>
              <a:t>прочитали</a:t>
            </a:r>
            <a:r>
              <a:rPr lang="ru-RU" sz="1800" dirty="0">
                <a:solidFill>
                  <a:srgbClr val="002060"/>
                </a:solidFill>
              </a:rPr>
              <a:t>, что до </a:t>
            </a:r>
            <a:r>
              <a:rPr lang="ru-RU" sz="1800" dirty="0" smtClean="0">
                <a:solidFill>
                  <a:srgbClr val="002060"/>
                </a:solidFill>
              </a:rPr>
              <a:t>войны </a:t>
            </a:r>
            <a:r>
              <a:rPr lang="ru-RU" sz="1800" dirty="0" err="1">
                <a:solidFill>
                  <a:srgbClr val="002060"/>
                </a:solidFill>
              </a:rPr>
              <a:t>Салкен-ата</a:t>
            </a:r>
            <a:r>
              <a:rPr lang="ru-RU" sz="1800" dirty="0">
                <a:solidFill>
                  <a:srgbClr val="002060"/>
                </a:solidFill>
              </a:rPr>
              <a:t> был комбайнером, на </a:t>
            </a:r>
            <a:r>
              <a:rPr lang="ru-RU" sz="1800" dirty="0" smtClean="0">
                <a:solidFill>
                  <a:srgbClr val="002060"/>
                </a:solidFill>
              </a:rPr>
              <a:t>войне </a:t>
            </a:r>
            <a:r>
              <a:rPr lang="ru-RU" sz="1800" dirty="0">
                <a:solidFill>
                  <a:srgbClr val="002060"/>
                </a:solidFill>
              </a:rPr>
              <a:t>был </a:t>
            </a:r>
            <a:r>
              <a:rPr lang="ru-RU" sz="1800" dirty="0" smtClean="0">
                <a:solidFill>
                  <a:srgbClr val="002060"/>
                </a:solidFill>
              </a:rPr>
              <a:t>танкистом </a:t>
            </a:r>
            <a:r>
              <a:rPr lang="ru-RU" sz="1800" dirty="0">
                <a:solidFill>
                  <a:srgbClr val="002060"/>
                </a:solidFill>
              </a:rPr>
              <a:t>и артиллеристом – стрелял из </a:t>
            </a:r>
            <a:r>
              <a:rPr lang="ru-RU" sz="1800" dirty="0" smtClean="0">
                <a:solidFill>
                  <a:srgbClr val="002060"/>
                </a:solidFill>
              </a:rPr>
              <a:t>пушки.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err="1" smtClean="0">
                <a:solidFill>
                  <a:srgbClr val="002060"/>
                </a:solidFill>
              </a:rPr>
              <a:t>Салкен-ата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был несколько раз ранен, но остался в строю и вернулся </a:t>
            </a:r>
            <a:r>
              <a:rPr lang="ru-RU" sz="1800" dirty="0" smtClean="0">
                <a:solidFill>
                  <a:srgbClr val="002060"/>
                </a:solidFill>
              </a:rPr>
              <a:t>домой</a:t>
            </a:r>
            <a:r>
              <a:rPr lang="ru-RU" sz="1800" dirty="0">
                <a:solidFill>
                  <a:srgbClr val="002060"/>
                </a:solidFill>
              </a:rPr>
              <a:t>, в родной Кушмурун, уже после </a:t>
            </a:r>
            <a:r>
              <a:rPr lang="ru-RU" sz="1800" dirty="0" smtClean="0">
                <a:solidFill>
                  <a:srgbClr val="002060"/>
                </a:solidFill>
              </a:rPr>
              <a:t>Победы.</a:t>
            </a:r>
            <a:endParaRPr lang="ru-RU" sz="18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</a:rPr>
              <a:t>Теперь </a:t>
            </a:r>
            <a:r>
              <a:rPr lang="ru-RU" sz="1800" dirty="0">
                <a:solidFill>
                  <a:srgbClr val="002060"/>
                </a:solidFill>
              </a:rPr>
              <a:t>этот военный билет и награды моего прадедушки – </a:t>
            </a:r>
            <a:r>
              <a:rPr lang="ru-RU" sz="1800" dirty="0" smtClean="0">
                <a:solidFill>
                  <a:srgbClr val="002060"/>
                </a:solidFill>
              </a:rPr>
              <a:t>наши семейные </a:t>
            </a:r>
            <a:r>
              <a:rPr lang="ru-RU" sz="1800" dirty="0">
                <a:solidFill>
                  <a:srgbClr val="002060"/>
                </a:solidFill>
              </a:rPr>
              <a:t>реликвии, которые мы очень бережно храним.</a:t>
            </a:r>
          </a:p>
          <a:p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19583" r="25261" b="23611"/>
          <a:stretch/>
        </p:blipFill>
        <p:spPr>
          <a:xfrm rot="16200000">
            <a:off x="-396573" y="1144609"/>
            <a:ext cx="5410201" cy="366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5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3714750" cy="23042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Другая семейная реликвия принадлежит моему дедушке </a:t>
            </a:r>
            <a:r>
              <a:rPr lang="ru-RU" dirty="0" err="1">
                <a:solidFill>
                  <a:srgbClr val="002060"/>
                </a:solidFill>
              </a:rPr>
              <a:t>Аубакиру-ата</a:t>
            </a:r>
            <a:r>
              <a:rPr lang="ru-RU" dirty="0">
                <a:solidFill>
                  <a:srgbClr val="002060"/>
                </a:solidFill>
              </a:rPr>
              <a:t>.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Это Орден «</a:t>
            </a:r>
            <a:r>
              <a:rPr lang="ru-RU" dirty="0" err="1">
                <a:solidFill>
                  <a:srgbClr val="002060"/>
                </a:solidFill>
              </a:rPr>
              <a:t>Курмет</a:t>
            </a:r>
            <a:r>
              <a:rPr lang="ru-RU" dirty="0">
                <a:solidFill>
                  <a:srgbClr val="002060"/>
                </a:solidFill>
              </a:rPr>
              <a:t>», которым его наградили за его работу в 2006 году, </a:t>
            </a:r>
            <a:r>
              <a:rPr lang="ru-RU" dirty="0" smtClean="0">
                <a:solidFill>
                  <a:srgbClr val="002060"/>
                </a:solidFill>
              </a:rPr>
              <a:t>ещё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до моего рождения.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6606" y="2823638"/>
            <a:ext cx="3423386" cy="3291412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Дедушка никогда об этом не говорит, но однажды, когда мы с братиком </a:t>
            </a:r>
            <a:r>
              <a:rPr lang="ru-RU" dirty="0" smtClean="0">
                <a:solidFill>
                  <a:srgbClr val="002060"/>
                </a:solidFill>
              </a:rPr>
              <a:t>играли </a:t>
            </a:r>
            <a:r>
              <a:rPr lang="ru-RU" dirty="0">
                <a:solidFill>
                  <a:srgbClr val="002060"/>
                </a:solidFill>
              </a:rPr>
              <a:t>в прятки, я увидела в его шкафу костюм, на котором было </a:t>
            </a:r>
            <a:r>
              <a:rPr lang="ru-RU" dirty="0" smtClean="0">
                <a:solidFill>
                  <a:srgbClr val="002060"/>
                </a:solidFill>
              </a:rPr>
              <a:t>несколько разных </a:t>
            </a:r>
            <a:r>
              <a:rPr lang="ru-RU" dirty="0">
                <a:solidFill>
                  <a:srgbClr val="002060"/>
                </a:solidFill>
              </a:rPr>
              <a:t>медалей. А одна из них была прикреплена выше всех остальных.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Дедушки дома не было и я спросила папу – чьи это медали</a:t>
            </a:r>
            <a:r>
              <a:rPr lang="ru-RU" dirty="0" smtClean="0">
                <a:solidFill>
                  <a:srgbClr val="002060"/>
                </a:solidFill>
              </a:rPr>
              <a:t>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8" t="2421" r="32057" b="3714"/>
          <a:stretch/>
        </p:blipFill>
        <p:spPr>
          <a:xfrm>
            <a:off x="5402826" y="319618"/>
            <a:ext cx="3345638" cy="63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085184"/>
            <a:ext cx="5805125" cy="1645669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Много медалей и у моего папы, который служит в прокуратуре. Они </a:t>
            </a:r>
            <a:r>
              <a:rPr lang="ru-RU" dirty="0" smtClean="0">
                <a:solidFill>
                  <a:srgbClr val="002060"/>
                </a:solidFill>
              </a:rPr>
              <a:t>прикреплены </a:t>
            </a:r>
            <a:r>
              <a:rPr lang="ru-RU" dirty="0">
                <a:solidFill>
                  <a:srgbClr val="002060"/>
                </a:solidFill>
              </a:rPr>
              <a:t>к его форме, которую </a:t>
            </a:r>
            <a:r>
              <a:rPr lang="ru-RU" dirty="0" smtClean="0">
                <a:solidFill>
                  <a:srgbClr val="002060"/>
                </a:solidFill>
              </a:rPr>
              <a:t>он очень </a:t>
            </a:r>
            <a:r>
              <a:rPr lang="ru-RU" dirty="0">
                <a:solidFill>
                  <a:srgbClr val="002060"/>
                </a:solidFill>
              </a:rPr>
              <a:t>редко </a:t>
            </a:r>
            <a:r>
              <a:rPr lang="ru-RU" dirty="0" smtClean="0">
                <a:solidFill>
                  <a:srgbClr val="002060"/>
                </a:solidFill>
              </a:rPr>
              <a:t>надевает </a:t>
            </a:r>
            <a:r>
              <a:rPr lang="ru-RU" dirty="0">
                <a:solidFill>
                  <a:srgbClr val="002060"/>
                </a:solidFill>
              </a:rPr>
              <a:t>– только на День </a:t>
            </a:r>
            <a:r>
              <a:rPr lang="ru-RU" dirty="0" smtClean="0">
                <a:solidFill>
                  <a:srgbClr val="002060"/>
                </a:solidFill>
              </a:rPr>
              <a:t>Победы </a:t>
            </a:r>
            <a:r>
              <a:rPr lang="ru-RU" dirty="0">
                <a:solidFill>
                  <a:srgbClr val="002060"/>
                </a:solidFill>
              </a:rPr>
              <a:t>9 Мая и на День прокуратуры.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Я </a:t>
            </a:r>
            <a:r>
              <a:rPr lang="ru-RU" dirty="0">
                <a:solidFill>
                  <a:srgbClr val="002060"/>
                </a:solidFill>
              </a:rPr>
              <a:t>очень горжусь своим папой, </a:t>
            </a:r>
            <a:r>
              <a:rPr lang="ru-RU" dirty="0" smtClean="0">
                <a:solidFill>
                  <a:srgbClr val="002060"/>
                </a:solidFill>
              </a:rPr>
              <a:t>дедушкой </a:t>
            </a:r>
            <a:r>
              <a:rPr lang="ru-RU" dirty="0">
                <a:solidFill>
                  <a:srgbClr val="002060"/>
                </a:solidFill>
              </a:rPr>
              <a:t>и прадедушкой</a:t>
            </a:r>
            <a:r>
              <a:rPr lang="ru-RU" dirty="0" smtClean="0">
                <a:solidFill>
                  <a:srgbClr val="002060"/>
                </a:solidFill>
              </a:rPr>
              <a:t>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043608" y="116632"/>
            <a:ext cx="6785768" cy="190133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</a:rPr>
              <a:t>Папа рассказал, что это медали моего дедушки, а самая большая из </a:t>
            </a:r>
            <a:r>
              <a:rPr lang="ru-RU" sz="1800" dirty="0" smtClean="0">
                <a:solidFill>
                  <a:srgbClr val="002060"/>
                </a:solidFill>
              </a:rPr>
              <a:t>них – </a:t>
            </a:r>
            <a:r>
              <a:rPr lang="ru-RU" sz="1800" dirty="0">
                <a:solidFill>
                  <a:srgbClr val="002060"/>
                </a:solidFill>
              </a:rPr>
              <a:t>это Орден, которым награждают только за самые большие заслуги!</a:t>
            </a:r>
          </a:p>
          <a:p>
            <a:pPr algn="ctr"/>
            <a:r>
              <a:rPr lang="ru-RU" sz="1800" dirty="0">
                <a:solidFill>
                  <a:srgbClr val="002060"/>
                </a:solidFill>
              </a:rPr>
              <a:t>Поэтому этот Орден – тоже наша большая семейная реликвия! Правда </a:t>
            </a:r>
            <a:r>
              <a:rPr lang="ru-RU" sz="1800" dirty="0" smtClean="0">
                <a:solidFill>
                  <a:srgbClr val="002060"/>
                </a:solidFill>
              </a:rPr>
              <a:t>дедушка </a:t>
            </a:r>
            <a:r>
              <a:rPr lang="ru-RU" sz="1800" dirty="0">
                <a:solidFill>
                  <a:srgbClr val="002060"/>
                </a:solidFill>
              </a:rPr>
              <a:t>так и не рассказал, за что его наградили – только улыбнулся и </a:t>
            </a:r>
            <a:r>
              <a:rPr lang="ru-RU" sz="1800" dirty="0" smtClean="0">
                <a:solidFill>
                  <a:srgbClr val="002060"/>
                </a:solidFill>
              </a:rPr>
              <a:t>погладил </a:t>
            </a:r>
            <a:r>
              <a:rPr lang="ru-RU" sz="1800" dirty="0">
                <a:solidFill>
                  <a:srgbClr val="002060"/>
                </a:solidFill>
              </a:rPr>
              <a:t>меня по голове. Сказал, что было за что…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9" r="5359" b="14581"/>
          <a:stretch/>
        </p:blipFill>
        <p:spPr>
          <a:xfrm>
            <a:off x="3429230" y="2104577"/>
            <a:ext cx="2294898" cy="2248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1" r="8244" b="19583"/>
          <a:stretch/>
        </p:blipFill>
        <p:spPr>
          <a:xfrm>
            <a:off x="250825" y="2753475"/>
            <a:ext cx="2520975" cy="21834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4" b="11493"/>
          <a:stretch/>
        </p:blipFill>
        <p:spPr>
          <a:xfrm>
            <a:off x="6397486" y="2753475"/>
            <a:ext cx="2278970" cy="218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3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6632"/>
            <a:ext cx="6298277" cy="2752725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Прошлое всегда с нами, и все, что мы собой представляем, всё, что мы имеем, исходит из прошлого. Мы его творение.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Не понимать этого и не ощущать прошлое – значит не понимать настоящее.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085184"/>
            <a:ext cx="4879181" cy="6000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indent="361950" algn="ctr"/>
            <a:r>
              <a:rPr lang="ru-RU" dirty="0" smtClean="0">
                <a:solidFill>
                  <a:srgbClr val="002060"/>
                </a:solidFill>
              </a:rPr>
              <a:t>Семейная реликвия помогает узнать историю семьи…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91680" y="3068960"/>
            <a:ext cx="5825202" cy="17022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61950" algn="l"/>
            <a:r>
              <a:rPr lang="ru-RU" dirty="0" smtClean="0">
                <a:solidFill>
                  <a:srgbClr val="002060"/>
                </a:solidFill>
              </a:rPr>
              <a:t>Таким образом, прикоснувшись к реликвиям, мы можем ощутить эмоции, которые когда-то пережили прежние владельцы данной вещи.</a:t>
            </a:r>
          </a:p>
          <a:p>
            <a:pPr indent="361950" algn="l"/>
            <a:r>
              <a:rPr lang="ru-RU" dirty="0" smtClean="0">
                <a:solidFill>
                  <a:srgbClr val="002060"/>
                </a:solidFill>
              </a:rPr>
              <a:t>Если в семье есть реликвии, значит эта семья хранит память о предках и чтит традиции семьи.</a:t>
            </a:r>
          </a:p>
        </p:txBody>
      </p:sp>
    </p:spTree>
    <p:extLst>
      <p:ext uri="{BB962C8B-B14F-4D97-AF65-F5344CB8AC3E}">
        <p14:creationId xmlns:p14="http://schemas.microsoft.com/office/powerpoint/2010/main" val="680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5879" y="2420888"/>
            <a:ext cx="4877921" cy="249709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002060"/>
                </a:solidFill>
              </a:rPr>
              <a:t>«Не зная прошлого, невозможно понять подлинный смысл настоящего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и цели будущего!»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4917982"/>
            <a:ext cx="1680893" cy="61529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Максим Горький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80" y="1536607"/>
            <a:ext cx="2400300" cy="338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962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83" y="246530"/>
            <a:ext cx="8574689" cy="624840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Семья – это 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>то</a:t>
            </a:r>
            <a:r>
              <a:rPr lang="ru-RU" dirty="0">
                <a:solidFill>
                  <a:srgbClr val="002060"/>
                </a:solidFill>
              </a:rPr>
              <a:t>, что всегда с тобой. 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Семья</a:t>
            </a:r>
            <a:r>
              <a:rPr lang="ru-RU" dirty="0">
                <a:solidFill>
                  <a:srgbClr val="002060"/>
                </a:solidFill>
              </a:rPr>
              <a:t> – это счастье и любовь в доме. 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Семья</a:t>
            </a:r>
            <a:r>
              <a:rPr lang="ru-RU" dirty="0">
                <a:solidFill>
                  <a:srgbClr val="002060"/>
                </a:solidFill>
              </a:rPr>
              <a:t> – это то, что очень сложно найти и страшно потерять. 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Семья</a:t>
            </a:r>
            <a:r>
              <a:rPr lang="ru-RU" dirty="0">
                <a:solidFill>
                  <a:srgbClr val="002060"/>
                </a:solidFill>
              </a:rPr>
              <a:t> – это самое значимое в жизни человека. 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Семья</a:t>
            </a:r>
            <a:r>
              <a:rPr lang="ru-RU" dirty="0">
                <a:solidFill>
                  <a:srgbClr val="002060"/>
                </a:solidFill>
              </a:rPr>
              <a:t> – это ячейка общества и важнейший источник социального и экономического развития. 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Семья</a:t>
            </a:r>
            <a:r>
              <a:rPr lang="ru-RU" dirty="0">
                <a:solidFill>
                  <a:srgbClr val="002060"/>
                </a:solidFill>
              </a:rPr>
              <a:t> – это счастье, любовь и удача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Семья</a:t>
            </a:r>
            <a:r>
              <a:rPr lang="ru-RU" dirty="0">
                <a:solidFill>
                  <a:srgbClr val="002060"/>
                </a:solidFill>
              </a:rPr>
              <a:t> – это коллектив, и климат в семье должен создаваться всеми </a:t>
            </a:r>
            <a:r>
              <a:rPr lang="ru-RU" dirty="0" smtClean="0">
                <a:solidFill>
                  <a:srgbClr val="002060"/>
                </a:solidFill>
              </a:rPr>
              <a:t>её </a:t>
            </a:r>
            <a:r>
              <a:rPr lang="ru-RU" dirty="0">
                <a:solidFill>
                  <a:srgbClr val="002060"/>
                </a:solidFill>
              </a:rPr>
              <a:t>членами.</a:t>
            </a:r>
          </a:p>
        </p:txBody>
      </p:sp>
    </p:spTree>
    <p:extLst>
      <p:ext uri="{BB962C8B-B14F-4D97-AF65-F5344CB8AC3E}">
        <p14:creationId xmlns:p14="http://schemas.microsoft.com/office/powerpoint/2010/main" val="25739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Каждая </a:t>
            </a:r>
            <a:r>
              <a:rPr lang="ru-RU" b="1" dirty="0">
                <a:solidFill>
                  <a:srgbClr val="002060"/>
                </a:solidFill>
              </a:rPr>
              <a:t>семья</a:t>
            </a:r>
            <a:r>
              <a:rPr lang="ru-RU" dirty="0">
                <a:solidFill>
                  <a:srgbClr val="002060"/>
                </a:solidFill>
              </a:rPr>
              <a:t> должна иметь свои традиции, свои семейные </a:t>
            </a:r>
            <a:r>
              <a:rPr lang="ru-RU" dirty="0" smtClean="0">
                <a:solidFill>
                  <a:srgbClr val="002060"/>
                </a:solidFill>
              </a:rPr>
              <a:t>реликвии.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786" y="2132856"/>
            <a:ext cx="6634486" cy="16561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С нашем классе у ребят тоже есть такие предметы, которые передаются из поколения в </a:t>
            </a:r>
            <a:r>
              <a:rPr lang="ru-RU" sz="2400" dirty="0" smtClean="0">
                <a:solidFill>
                  <a:srgbClr val="002060"/>
                </a:solidFill>
              </a:rPr>
              <a:t>поколение.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505200" y="3872386"/>
            <a:ext cx="5523184" cy="19328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И мы подготовили небольшие рассказы об этих удивительных вещах.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1860" y="215154"/>
            <a:ext cx="5825202" cy="2353235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Семейные реликвии </a:t>
            </a:r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sz="2400" dirty="0" smtClean="0">
                <a:solidFill>
                  <a:srgbClr val="002060"/>
                </a:solidFill>
              </a:rPr>
              <a:t>это предметы, принадлежащие семье или роду. Они передаются по наследству из поколения в поколение.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6" y="2758695"/>
            <a:ext cx="6222626" cy="299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2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16632"/>
            <a:ext cx="2500864" cy="1057068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ИКОНА</a:t>
            </a:r>
            <a:endParaRPr lang="ru-RU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1876" y="1628800"/>
            <a:ext cx="3414019" cy="5112568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</a:rPr>
              <a:t>Эта </a:t>
            </a:r>
            <a:r>
              <a:rPr lang="ru-RU" sz="1800" dirty="0">
                <a:solidFill>
                  <a:srgbClr val="002060"/>
                </a:solidFill>
              </a:rPr>
              <a:t>икона </a:t>
            </a:r>
            <a:r>
              <a:rPr lang="ru-RU" sz="1800" dirty="0" smtClean="0">
                <a:solidFill>
                  <a:srgbClr val="002060"/>
                </a:solidFill>
              </a:rPr>
              <a:t>передаётся </a:t>
            </a:r>
            <a:r>
              <a:rPr lang="ru-RU" sz="1800" dirty="0">
                <a:solidFill>
                  <a:srgbClr val="002060"/>
                </a:solidFill>
              </a:rPr>
              <a:t>по женской </a:t>
            </a:r>
            <a:r>
              <a:rPr lang="ru-RU" sz="1800" dirty="0" smtClean="0">
                <a:solidFill>
                  <a:srgbClr val="002060"/>
                </a:solidFill>
              </a:rPr>
              <a:t>линии, </a:t>
            </a:r>
            <a:r>
              <a:rPr lang="ru-RU" sz="1800" dirty="0">
                <a:solidFill>
                  <a:srgbClr val="002060"/>
                </a:solidFill>
              </a:rPr>
              <a:t>и ею </a:t>
            </a:r>
            <a:r>
              <a:rPr lang="ru-RU" sz="1800" dirty="0" smtClean="0">
                <a:solidFill>
                  <a:srgbClr val="002060"/>
                </a:solidFill>
              </a:rPr>
              <a:t>благословляли </a:t>
            </a:r>
            <a:r>
              <a:rPr lang="ru-RU" sz="1800" dirty="0">
                <a:solidFill>
                  <a:srgbClr val="002060"/>
                </a:solidFill>
              </a:rPr>
              <a:t>девушек во время </a:t>
            </a:r>
            <a:r>
              <a:rPr lang="ru-RU" sz="1800" dirty="0" smtClean="0">
                <a:solidFill>
                  <a:srgbClr val="002060"/>
                </a:solidFill>
              </a:rPr>
              <a:t>замужества</a:t>
            </a:r>
            <a:r>
              <a:rPr lang="ru-RU" sz="1800" dirty="0">
                <a:solidFill>
                  <a:srgbClr val="002060"/>
                </a:solidFill>
              </a:rPr>
              <a:t>. </a:t>
            </a:r>
            <a:endParaRPr lang="ru-RU" sz="1800" dirty="0" smtClean="0">
              <a:solidFill>
                <a:srgbClr val="002060"/>
              </a:solidFill>
            </a:endParaRPr>
          </a:p>
          <a:p>
            <a:pPr indent="538163"/>
            <a:endParaRPr lang="ru-RU" sz="18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</a:rPr>
              <a:t>Она передалась </a:t>
            </a:r>
            <a:r>
              <a:rPr lang="ru-RU" sz="1800" dirty="0" err="1">
                <a:solidFill>
                  <a:srgbClr val="002060"/>
                </a:solidFill>
              </a:rPr>
              <a:t>Софииной</a:t>
            </a:r>
            <a:r>
              <a:rPr lang="ru-RU" sz="1800" dirty="0">
                <a:solidFill>
                  <a:srgbClr val="002060"/>
                </a:solidFill>
              </a:rPr>
              <a:t> бабушке  </a:t>
            </a:r>
            <a:r>
              <a:rPr lang="ru-RU" sz="1800" dirty="0" err="1">
                <a:solidFill>
                  <a:srgbClr val="002060"/>
                </a:solidFill>
              </a:rPr>
              <a:t>Сташок</a:t>
            </a:r>
            <a:r>
              <a:rPr lang="ru-RU" sz="1800" dirty="0">
                <a:solidFill>
                  <a:srgbClr val="002060"/>
                </a:solidFill>
              </a:rPr>
              <a:t> Нине Алексеевне от </a:t>
            </a:r>
            <a:r>
              <a:rPr lang="ru-RU" sz="1800" dirty="0" smtClean="0">
                <a:solidFill>
                  <a:srgbClr val="002060"/>
                </a:solidFill>
              </a:rPr>
              <a:t>её </a:t>
            </a:r>
            <a:r>
              <a:rPr lang="ru-RU" sz="1800" dirty="0">
                <a:solidFill>
                  <a:srgbClr val="002060"/>
                </a:solidFill>
              </a:rPr>
              <a:t>мамы  Натальи Григорьевны </a:t>
            </a:r>
            <a:r>
              <a:rPr lang="ru-RU" sz="1800" dirty="0" err="1">
                <a:solidFill>
                  <a:srgbClr val="002060"/>
                </a:solidFill>
              </a:rPr>
              <a:t>Назарец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pPr indent="538163"/>
            <a:endParaRPr lang="ru-RU" sz="18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</a:rPr>
              <a:t>Икона привезена </a:t>
            </a:r>
            <a:r>
              <a:rPr lang="ru-RU" sz="1800" dirty="0" smtClean="0">
                <a:solidFill>
                  <a:srgbClr val="002060"/>
                </a:solidFill>
              </a:rPr>
              <a:t>из Киева </a:t>
            </a:r>
            <a:r>
              <a:rPr lang="ru-RU" sz="1800" dirty="0" err="1" smtClean="0">
                <a:solidFill>
                  <a:srgbClr val="002060"/>
                </a:solidFill>
              </a:rPr>
              <a:t>прапрапрабабушкой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Ириной </a:t>
            </a:r>
            <a:r>
              <a:rPr lang="ru-RU" sz="1800" dirty="0" smtClean="0">
                <a:solidFill>
                  <a:srgbClr val="002060"/>
                </a:solidFill>
              </a:rPr>
              <a:t>Антоновной </a:t>
            </a:r>
            <a:r>
              <a:rPr lang="ru-RU" sz="1800" dirty="0" err="1">
                <a:solidFill>
                  <a:srgbClr val="002060"/>
                </a:solidFill>
              </a:rPr>
              <a:t>Назарец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pPr indent="538163"/>
            <a:endParaRPr lang="ru-RU" sz="18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</a:rPr>
              <a:t>Икона 1860 года</a:t>
            </a:r>
          </a:p>
          <a:p>
            <a:pPr indent="538163"/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97" y="1863922"/>
            <a:ext cx="2364383" cy="337787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52" y="1863922"/>
            <a:ext cx="2578248" cy="337787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97592" y="667684"/>
            <a:ext cx="3943198" cy="921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u="sng" dirty="0" smtClean="0">
                <a:solidFill>
                  <a:srgbClr val="002060"/>
                </a:solidFill>
              </a:rPr>
              <a:t>В семье </a:t>
            </a:r>
            <a:r>
              <a:rPr lang="ru-RU" sz="1800" u="sng" dirty="0" err="1" smtClean="0">
                <a:solidFill>
                  <a:srgbClr val="002060"/>
                </a:solidFill>
              </a:rPr>
              <a:t>Сташок</a:t>
            </a:r>
            <a:r>
              <a:rPr lang="ru-RU" sz="1800" u="sng" dirty="0" smtClean="0">
                <a:solidFill>
                  <a:srgbClr val="002060"/>
                </a:solidFill>
              </a:rPr>
              <a:t> Софии есть предметы, которые передались </a:t>
            </a:r>
            <a:r>
              <a:rPr lang="ru-RU" sz="1800" u="sng" dirty="0" smtClean="0">
                <a:solidFill>
                  <a:srgbClr val="002060"/>
                </a:solidFill>
              </a:rPr>
              <a:t>им </a:t>
            </a:r>
            <a:r>
              <a:rPr lang="ru-RU" sz="1800" u="sng" dirty="0" smtClean="0">
                <a:solidFill>
                  <a:srgbClr val="002060"/>
                </a:solidFill>
              </a:rPr>
              <a:t>предками.</a:t>
            </a:r>
            <a:endParaRPr lang="ru-RU" sz="1800" u="sng" dirty="0">
              <a:solidFill>
                <a:srgbClr val="00206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3156" y="1613648"/>
            <a:ext cx="2844053" cy="1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74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39952" y="872143"/>
            <a:ext cx="4464496" cy="4789911"/>
          </a:xfrm>
        </p:spPr>
        <p:txBody>
          <a:bodyPr>
            <a:normAutofit fontScale="925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Старинные</a:t>
            </a:r>
            <a:r>
              <a:rPr lang="ru-RU" sz="3600" dirty="0">
                <a:solidFill>
                  <a:srgbClr val="002060"/>
                </a:solidFill>
              </a:rPr>
              <a:t> </a:t>
            </a:r>
            <a:r>
              <a:rPr lang="ru-RU" sz="3600" b="1" dirty="0">
                <a:solidFill>
                  <a:srgbClr val="002060"/>
                </a:solidFill>
              </a:rPr>
              <a:t>иконы</a:t>
            </a:r>
            <a:r>
              <a:rPr lang="ru-RU" sz="3600" dirty="0">
                <a:solidFill>
                  <a:srgbClr val="002060"/>
                </a:solidFill>
              </a:rPr>
              <a:t> </a:t>
            </a:r>
            <a:r>
              <a:rPr lang="ru-RU" sz="1800" dirty="0">
                <a:solidFill>
                  <a:srgbClr val="002060"/>
                </a:solidFill>
              </a:rPr>
              <a:t>— </a:t>
            </a:r>
            <a:r>
              <a:rPr lang="ru-RU" sz="2400" dirty="0">
                <a:solidFill>
                  <a:srgbClr val="002060"/>
                </a:solidFill>
              </a:rPr>
              <a:t>это важное наследие христианства. Каждая из них имеет свою особенную историю, технику написания. Исследование </a:t>
            </a:r>
            <a:r>
              <a:rPr lang="ru-RU" sz="2400" b="1" dirty="0">
                <a:solidFill>
                  <a:srgbClr val="002060"/>
                </a:solidFill>
              </a:rPr>
              <a:t>икон</a:t>
            </a:r>
            <a:r>
              <a:rPr lang="ru-RU" sz="2400" dirty="0">
                <a:solidFill>
                  <a:srgbClr val="002060"/>
                </a:solidFill>
              </a:rPr>
              <a:t> показывает, какие </a:t>
            </a:r>
            <a:r>
              <a:rPr lang="ru-RU" sz="2400" dirty="0" smtClean="0">
                <a:solidFill>
                  <a:srgbClr val="002060"/>
                </a:solidFill>
              </a:rPr>
              <a:t>тогда использовались </a:t>
            </a:r>
            <a:r>
              <a:rPr lang="ru-RU" sz="2400" dirty="0">
                <a:solidFill>
                  <a:srgbClr val="002060"/>
                </a:solidFill>
              </a:rPr>
              <a:t>материалы для их создания. К сожалению, очень мало сохранилось тех первых образов, так как были периоды их массового уничтожения.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54" y="872143"/>
            <a:ext cx="3492066" cy="478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1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6955502" cy="1125617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Хрустальные </a:t>
            </a:r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часы</a:t>
            </a:r>
            <a:endParaRPr lang="ru-RU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87824" y="1772816"/>
            <a:ext cx="2952327" cy="4320480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Хрустальные часы были куплены 60 лет назад в </a:t>
            </a:r>
            <a:r>
              <a:rPr lang="ru-RU" sz="2200" dirty="0" err="1" smtClean="0">
                <a:solidFill>
                  <a:srgbClr val="002060"/>
                </a:solidFill>
              </a:rPr>
              <a:t>г.Житикара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Софииной</a:t>
            </a:r>
            <a:r>
              <a:rPr lang="ru-RU" sz="2200" dirty="0" smtClean="0">
                <a:solidFill>
                  <a:srgbClr val="002060"/>
                </a:solidFill>
              </a:rPr>
              <a:t> прабабушкой </a:t>
            </a:r>
            <a:r>
              <a:rPr lang="ru-RU" sz="2200" dirty="0" err="1" smtClean="0">
                <a:solidFill>
                  <a:srgbClr val="002060"/>
                </a:solidFill>
              </a:rPr>
              <a:t>Рындя</a:t>
            </a:r>
            <a:r>
              <a:rPr lang="ru-RU" sz="2200" dirty="0" smtClean="0">
                <a:solidFill>
                  <a:srgbClr val="002060"/>
                </a:solidFill>
              </a:rPr>
              <a:t> Натальей Григорьевной.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Затем передались по наследству бабушке Софии </a:t>
            </a:r>
            <a:r>
              <a:rPr lang="ru-RU" sz="2200" dirty="0" err="1" smtClean="0">
                <a:solidFill>
                  <a:srgbClr val="002060"/>
                </a:solidFill>
              </a:rPr>
              <a:t>Сташок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Нине Алексеевне.</a:t>
            </a:r>
            <a:endParaRPr lang="ru-RU" sz="2200" dirty="0">
              <a:solidFill>
                <a:srgbClr val="002060"/>
              </a:solidFill>
            </a:endParaRPr>
          </a:p>
          <a:p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40865"/>
            <a:ext cx="2448272" cy="34230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96752"/>
            <a:ext cx="2530201" cy="342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475494"/>
            <a:ext cx="5256584" cy="5617802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>
                <a:solidFill>
                  <a:srgbClr val="002060"/>
                </a:solidFill>
              </a:rPr>
              <a:t>Легендарные механические настольные часы «МАЯК» в хрустальном корпусе. Экспортный вариант исполнен в советском монументальном стиле, </a:t>
            </a:r>
            <a:r>
              <a:rPr lang="ru-RU" sz="2400" b="0" dirty="0" smtClean="0">
                <a:solidFill>
                  <a:srgbClr val="002060"/>
                </a:solidFill>
              </a:rPr>
              <a:t>массивный</a:t>
            </a:r>
            <a:r>
              <a:rPr lang="ru-RU" sz="2400" b="0" dirty="0">
                <a:solidFill>
                  <a:srgbClr val="002060"/>
                </a:solidFill>
              </a:rPr>
              <a:t> хрустальный </a:t>
            </a:r>
            <a:r>
              <a:rPr lang="ru-RU" sz="2400" b="0" dirty="0" smtClean="0">
                <a:solidFill>
                  <a:srgbClr val="002060"/>
                </a:solidFill>
              </a:rPr>
              <a:t>корпус</a:t>
            </a:r>
            <a:r>
              <a:rPr lang="ru-RU" sz="2400" b="0" dirty="0">
                <a:solidFill>
                  <a:srgbClr val="002060"/>
                </a:solidFill>
              </a:rPr>
              <a:t>, крупный циферблат, позолоченные стрелки. Часы имеют 2-й класс точности, ГОСТ 3309-65, запас хода 7 суток, с возможностью +/- корректировки.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07" y="392183"/>
            <a:ext cx="1538636" cy="27439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07" y="3444437"/>
            <a:ext cx="1538636" cy="27439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2183"/>
            <a:ext cx="2160239" cy="27439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44" y="3444436"/>
            <a:ext cx="2093179" cy="27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siniy kontur</Template>
  <TotalTime>149</TotalTime>
  <Words>666</Words>
  <Application>Microsoft Office PowerPoint</Application>
  <PresentationFormat>Экран (4:3)</PresentationFormat>
  <Paragraphs>51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默认设计模板</vt:lpstr>
      <vt:lpstr>Моя семейная  реликвия.</vt:lpstr>
      <vt:lpstr>«Не зная прошлого, невозможно понять подлинный смысл настоящего и цели будущего!»</vt:lpstr>
      <vt:lpstr>Семья – это  то, что всегда с тобой.  Семья – это счастье и любовь в доме.  Семья – это то, что очень сложно найти и страшно потерять.  Семья – это самое значимое в жизни человека.  Семья – это ячейка общества и важнейший источник социального и экономического развития.  Семья – это счастье, любовь и удача. Семья – это коллектив, и климат в семье должен создаваться всеми её членами.</vt:lpstr>
      <vt:lpstr>Каждая семья должна иметь свои традиции, свои семейные реликвии. </vt:lpstr>
      <vt:lpstr>Семейные реликвии – это предметы, принадлежащие семье или роду. Они передаются по наследству из поколения в поколение.</vt:lpstr>
      <vt:lpstr>ИКОНА</vt:lpstr>
      <vt:lpstr>Презентация PowerPoint</vt:lpstr>
      <vt:lpstr>Хрустальные часы</vt:lpstr>
      <vt:lpstr>Легендарные механические настольные часы «МАЯК» в хрустальном корпусе. Экспортный вариант исполнен в советском монументальном стиле, массивный хрустальный корпус, крупный циферблат, позолоченные стрелки. Часы имеют 2-й класс точности, ГОСТ 3309-65, запас хода 7 суток, с возможностью +/- корректировки.</vt:lpstr>
      <vt:lpstr>Семейные реликвии  семьи Тайкешовой Айланы</vt:lpstr>
      <vt:lpstr>Презентация PowerPoint</vt:lpstr>
      <vt:lpstr>Прадедушка  Таекешовой Айланы  Салкен-Ата</vt:lpstr>
      <vt:lpstr>Другая семейная реликвия принадлежит моему дедушке Аубакиру-ата.  Это Орден «Курмет», которым его наградили за его работу в 2006 году, ещё  до моего рождения. </vt:lpstr>
      <vt:lpstr>Презентация PowerPoint</vt:lpstr>
      <vt:lpstr>Прошлое всегда с нами, и все, что мы собой представляем, всё, что мы имеем, исходит из прошлого. Мы его творение. Не понимать этого и не ощущать прошлое – значит не понимать настоящее.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«Моя семейная  реликвия»</dc:title>
  <dc:creator>Sergey</dc:creator>
  <cp:lastModifiedBy>Sergey</cp:lastModifiedBy>
  <cp:revision>11</cp:revision>
  <dcterms:created xsi:type="dcterms:W3CDTF">2021-05-03T13:20:27Z</dcterms:created>
  <dcterms:modified xsi:type="dcterms:W3CDTF">2021-05-03T15:49:44Z</dcterms:modified>
</cp:coreProperties>
</file>